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3" r:id="rId2"/>
    <p:sldId id="277" r:id="rId3"/>
    <p:sldId id="296" r:id="rId4"/>
    <p:sldId id="312" r:id="rId5"/>
    <p:sldId id="294" r:id="rId6"/>
    <p:sldId id="314" r:id="rId7"/>
    <p:sldId id="318" r:id="rId8"/>
    <p:sldId id="319" r:id="rId9"/>
    <p:sldId id="293" r:id="rId10"/>
    <p:sldId id="313" r:id="rId11"/>
    <p:sldId id="298" r:id="rId12"/>
    <p:sldId id="300" r:id="rId13"/>
    <p:sldId id="301" r:id="rId14"/>
    <p:sldId id="315" r:id="rId15"/>
    <p:sldId id="316" r:id="rId16"/>
    <p:sldId id="303" r:id="rId17"/>
    <p:sldId id="317" r:id="rId1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9" d="100"/>
          <a:sy n="79" d="100"/>
        </p:scale>
        <p:origin x="42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A91392-57E2-40AF-AD69-AEF2F37473B6}" type="datetimeFigureOut">
              <a:rPr lang="it-IT" smtClean="0"/>
              <a:t>06/05/2021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F74C80-FF64-48FF-B6FF-EAC3CF2710F5}" type="slidenum">
              <a:rPr lang="it-IT" smtClean="0"/>
              <a:t>‹N›</a:t>
            </a:fld>
            <a:endParaRPr lang="it-IT"/>
          </a:p>
        </p:txBody>
      </p:sp>
    </p:spTree>
    <p:extLst>
      <p:ext uri="{BB962C8B-B14F-4D97-AF65-F5344CB8AC3E}">
        <p14:creationId xmlns:p14="http://schemas.microsoft.com/office/powerpoint/2010/main" val="704740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CE48BAF4-897A-4181-AAEE-551AFE0CDA77}" type="slidenum">
              <a:rPr lang="en-US" smtClean="0"/>
              <a:pPr/>
              <a:t>1</a:t>
            </a:fld>
            <a:endParaRPr lang="en-US"/>
          </a:p>
        </p:txBody>
      </p:sp>
      <p:sp>
        <p:nvSpPr>
          <p:cNvPr id="17411" name="Rectangle 2"/>
          <p:cNvSpPr>
            <a:spLocks noGrp="1" noRot="1" noChangeAspect="1" noChangeArrowheads="1" noTextEdit="1"/>
          </p:cNvSpPr>
          <p:nvPr>
            <p:ph type="sldImg"/>
          </p:nvPr>
        </p:nvSpPr>
        <p:spPr>
          <a:xfrm>
            <a:off x="2590800" y="576263"/>
            <a:ext cx="5116513" cy="2878137"/>
          </a:xfrm>
          <a:solidFill>
            <a:srgbClr val="FFFFFF"/>
          </a:solidFill>
          <a:ln/>
        </p:spPr>
      </p:sp>
      <p:sp>
        <p:nvSpPr>
          <p:cNvPr id="17412" name="Rectangle 3"/>
          <p:cNvSpPr>
            <a:spLocks noGrp="1" noChangeArrowheads="1"/>
          </p:cNvSpPr>
          <p:nvPr>
            <p:ph type="body" idx="1"/>
          </p:nvPr>
        </p:nvSpPr>
        <p:spPr>
          <a:solidFill>
            <a:srgbClr val="FFFFFF"/>
          </a:solidFill>
          <a:ln>
            <a:solidFill>
              <a:srgbClr val="000000"/>
            </a:solidFill>
          </a:ln>
        </p:spPr>
        <p:txBody>
          <a:bodyPr/>
          <a:lstStyle/>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4C89DF-7BA5-4D2A-BD73-D0BAD8283DFF}"/>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EC2C513F-832D-4605-842D-85207ED592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9959AC06-B73A-4580-AA46-FB8DB9A2A6EE}"/>
              </a:ext>
            </a:extLst>
          </p:cNvPr>
          <p:cNvSpPr>
            <a:spLocks noGrp="1"/>
          </p:cNvSpPr>
          <p:nvPr>
            <p:ph type="dt" sz="half" idx="10"/>
          </p:nvPr>
        </p:nvSpPr>
        <p:spPr/>
        <p:txBody>
          <a:bodyPr/>
          <a:lstStyle/>
          <a:p>
            <a:fld id="{84846E51-C298-4C4B-AB2E-9E6702D533EE}" type="datetimeFigureOut">
              <a:rPr lang="it-IT" smtClean="0"/>
              <a:t>06/05/2021</a:t>
            </a:fld>
            <a:endParaRPr lang="it-IT"/>
          </a:p>
        </p:txBody>
      </p:sp>
      <p:sp>
        <p:nvSpPr>
          <p:cNvPr id="5" name="Segnaposto piè di pagina 4">
            <a:extLst>
              <a:ext uri="{FF2B5EF4-FFF2-40B4-BE49-F238E27FC236}">
                <a16:creationId xmlns:a16="http://schemas.microsoft.com/office/drawing/2014/main" id="{277A2BE7-1A7B-426F-992E-A85C7576533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96C5232-C9A1-41AA-A4A3-8602F68748D9}"/>
              </a:ext>
            </a:extLst>
          </p:cNvPr>
          <p:cNvSpPr>
            <a:spLocks noGrp="1"/>
          </p:cNvSpPr>
          <p:nvPr>
            <p:ph type="sldNum" sz="quarter" idx="12"/>
          </p:nvPr>
        </p:nvSpPr>
        <p:spPr/>
        <p:txBody>
          <a:bodyPr/>
          <a:lstStyle/>
          <a:p>
            <a:fld id="{E16CD66B-AB52-4C7F-A476-C52629BFD578}" type="slidenum">
              <a:rPr lang="it-IT" smtClean="0"/>
              <a:t>‹N›</a:t>
            </a:fld>
            <a:endParaRPr lang="it-IT"/>
          </a:p>
        </p:txBody>
      </p:sp>
    </p:spTree>
    <p:extLst>
      <p:ext uri="{BB962C8B-B14F-4D97-AF65-F5344CB8AC3E}">
        <p14:creationId xmlns:p14="http://schemas.microsoft.com/office/powerpoint/2010/main" val="2816430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A2F992-7986-43CF-B8A3-A87B49828C12}"/>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F9B477E-1C11-4283-87CE-B44DE88D359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5B5D15D-D367-4C1D-839A-B86192B4B428}"/>
              </a:ext>
            </a:extLst>
          </p:cNvPr>
          <p:cNvSpPr>
            <a:spLocks noGrp="1"/>
          </p:cNvSpPr>
          <p:nvPr>
            <p:ph type="dt" sz="half" idx="10"/>
          </p:nvPr>
        </p:nvSpPr>
        <p:spPr/>
        <p:txBody>
          <a:bodyPr/>
          <a:lstStyle/>
          <a:p>
            <a:fld id="{84846E51-C298-4C4B-AB2E-9E6702D533EE}" type="datetimeFigureOut">
              <a:rPr lang="it-IT" smtClean="0"/>
              <a:t>06/05/2021</a:t>
            </a:fld>
            <a:endParaRPr lang="it-IT"/>
          </a:p>
        </p:txBody>
      </p:sp>
      <p:sp>
        <p:nvSpPr>
          <p:cNvPr id="5" name="Segnaposto piè di pagina 4">
            <a:extLst>
              <a:ext uri="{FF2B5EF4-FFF2-40B4-BE49-F238E27FC236}">
                <a16:creationId xmlns:a16="http://schemas.microsoft.com/office/drawing/2014/main" id="{EAA6A078-E278-4A61-8A23-B35E4D52F1D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56BE98D-C8F9-4456-B54C-E11411D32DB7}"/>
              </a:ext>
            </a:extLst>
          </p:cNvPr>
          <p:cNvSpPr>
            <a:spLocks noGrp="1"/>
          </p:cNvSpPr>
          <p:nvPr>
            <p:ph type="sldNum" sz="quarter" idx="12"/>
          </p:nvPr>
        </p:nvSpPr>
        <p:spPr/>
        <p:txBody>
          <a:bodyPr/>
          <a:lstStyle/>
          <a:p>
            <a:fld id="{E16CD66B-AB52-4C7F-A476-C52629BFD578}" type="slidenum">
              <a:rPr lang="it-IT" smtClean="0"/>
              <a:t>‹N›</a:t>
            </a:fld>
            <a:endParaRPr lang="it-IT"/>
          </a:p>
        </p:txBody>
      </p:sp>
    </p:spTree>
    <p:extLst>
      <p:ext uri="{BB962C8B-B14F-4D97-AF65-F5344CB8AC3E}">
        <p14:creationId xmlns:p14="http://schemas.microsoft.com/office/powerpoint/2010/main" val="3307932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60E55A9B-323B-4AD7-86A3-8004CDFD519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0A97C6E-B70D-4399-9951-C04ADD3B6B15}"/>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AE8CA8A-9974-4662-9E3B-66DCFD6D0B46}"/>
              </a:ext>
            </a:extLst>
          </p:cNvPr>
          <p:cNvSpPr>
            <a:spLocks noGrp="1"/>
          </p:cNvSpPr>
          <p:nvPr>
            <p:ph type="dt" sz="half" idx="10"/>
          </p:nvPr>
        </p:nvSpPr>
        <p:spPr/>
        <p:txBody>
          <a:bodyPr/>
          <a:lstStyle/>
          <a:p>
            <a:fld id="{84846E51-C298-4C4B-AB2E-9E6702D533EE}" type="datetimeFigureOut">
              <a:rPr lang="it-IT" smtClean="0"/>
              <a:t>06/05/2021</a:t>
            </a:fld>
            <a:endParaRPr lang="it-IT"/>
          </a:p>
        </p:txBody>
      </p:sp>
      <p:sp>
        <p:nvSpPr>
          <p:cNvPr id="5" name="Segnaposto piè di pagina 4">
            <a:extLst>
              <a:ext uri="{FF2B5EF4-FFF2-40B4-BE49-F238E27FC236}">
                <a16:creationId xmlns:a16="http://schemas.microsoft.com/office/drawing/2014/main" id="{79C78ACC-3191-414D-9401-DF4119F5667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20ED03F-3D72-4FD6-ACD0-6DD687302003}"/>
              </a:ext>
            </a:extLst>
          </p:cNvPr>
          <p:cNvSpPr>
            <a:spLocks noGrp="1"/>
          </p:cNvSpPr>
          <p:nvPr>
            <p:ph type="sldNum" sz="quarter" idx="12"/>
          </p:nvPr>
        </p:nvSpPr>
        <p:spPr/>
        <p:txBody>
          <a:bodyPr/>
          <a:lstStyle/>
          <a:p>
            <a:fld id="{E16CD66B-AB52-4C7F-A476-C52629BFD578}" type="slidenum">
              <a:rPr lang="it-IT" smtClean="0"/>
              <a:t>‹N›</a:t>
            </a:fld>
            <a:endParaRPr lang="it-IT"/>
          </a:p>
        </p:txBody>
      </p:sp>
    </p:spTree>
    <p:extLst>
      <p:ext uri="{BB962C8B-B14F-4D97-AF65-F5344CB8AC3E}">
        <p14:creationId xmlns:p14="http://schemas.microsoft.com/office/powerpoint/2010/main" val="2412474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02BF02-ABA2-4F65-BF29-CC2EA1F826A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D13190A-EAB9-48C7-A10A-48756E45C2D6}"/>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7CF2A7D-70EC-4C3B-BCF0-FCDC7EE9AB84}"/>
              </a:ext>
            </a:extLst>
          </p:cNvPr>
          <p:cNvSpPr>
            <a:spLocks noGrp="1"/>
          </p:cNvSpPr>
          <p:nvPr>
            <p:ph type="dt" sz="half" idx="10"/>
          </p:nvPr>
        </p:nvSpPr>
        <p:spPr/>
        <p:txBody>
          <a:bodyPr/>
          <a:lstStyle/>
          <a:p>
            <a:fld id="{84846E51-C298-4C4B-AB2E-9E6702D533EE}" type="datetimeFigureOut">
              <a:rPr lang="it-IT" smtClean="0"/>
              <a:t>06/05/2021</a:t>
            </a:fld>
            <a:endParaRPr lang="it-IT"/>
          </a:p>
        </p:txBody>
      </p:sp>
      <p:sp>
        <p:nvSpPr>
          <p:cNvPr id="5" name="Segnaposto piè di pagina 4">
            <a:extLst>
              <a:ext uri="{FF2B5EF4-FFF2-40B4-BE49-F238E27FC236}">
                <a16:creationId xmlns:a16="http://schemas.microsoft.com/office/drawing/2014/main" id="{A80E41D8-10F2-4995-8AE6-975F77A1879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1648A50-6EF5-4ED5-B369-4DCCE215723A}"/>
              </a:ext>
            </a:extLst>
          </p:cNvPr>
          <p:cNvSpPr>
            <a:spLocks noGrp="1"/>
          </p:cNvSpPr>
          <p:nvPr>
            <p:ph type="sldNum" sz="quarter" idx="12"/>
          </p:nvPr>
        </p:nvSpPr>
        <p:spPr/>
        <p:txBody>
          <a:bodyPr/>
          <a:lstStyle/>
          <a:p>
            <a:fld id="{E16CD66B-AB52-4C7F-A476-C52629BFD578}" type="slidenum">
              <a:rPr lang="it-IT" smtClean="0"/>
              <a:t>‹N›</a:t>
            </a:fld>
            <a:endParaRPr lang="it-IT"/>
          </a:p>
        </p:txBody>
      </p:sp>
    </p:spTree>
    <p:extLst>
      <p:ext uri="{BB962C8B-B14F-4D97-AF65-F5344CB8AC3E}">
        <p14:creationId xmlns:p14="http://schemas.microsoft.com/office/powerpoint/2010/main" val="614805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2FB6B1-1F47-4AAA-9EC2-B70123D8736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D19265B-54A5-41CE-B655-649562E269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054BDDA-9536-444F-91EB-2DB65C4E1CEC}"/>
              </a:ext>
            </a:extLst>
          </p:cNvPr>
          <p:cNvSpPr>
            <a:spLocks noGrp="1"/>
          </p:cNvSpPr>
          <p:nvPr>
            <p:ph type="dt" sz="half" idx="10"/>
          </p:nvPr>
        </p:nvSpPr>
        <p:spPr/>
        <p:txBody>
          <a:bodyPr/>
          <a:lstStyle/>
          <a:p>
            <a:fld id="{84846E51-C298-4C4B-AB2E-9E6702D533EE}" type="datetimeFigureOut">
              <a:rPr lang="it-IT" smtClean="0"/>
              <a:t>06/05/2021</a:t>
            </a:fld>
            <a:endParaRPr lang="it-IT"/>
          </a:p>
        </p:txBody>
      </p:sp>
      <p:sp>
        <p:nvSpPr>
          <p:cNvPr id="5" name="Segnaposto piè di pagina 4">
            <a:extLst>
              <a:ext uri="{FF2B5EF4-FFF2-40B4-BE49-F238E27FC236}">
                <a16:creationId xmlns:a16="http://schemas.microsoft.com/office/drawing/2014/main" id="{CBC73E00-82B9-487A-9CF9-603DB7ECCE6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7665388-07C4-478A-A4BD-E1D061F84D20}"/>
              </a:ext>
            </a:extLst>
          </p:cNvPr>
          <p:cNvSpPr>
            <a:spLocks noGrp="1"/>
          </p:cNvSpPr>
          <p:nvPr>
            <p:ph type="sldNum" sz="quarter" idx="12"/>
          </p:nvPr>
        </p:nvSpPr>
        <p:spPr/>
        <p:txBody>
          <a:bodyPr/>
          <a:lstStyle/>
          <a:p>
            <a:fld id="{E16CD66B-AB52-4C7F-A476-C52629BFD578}" type="slidenum">
              <a:rPr lang="it-IT" smtClean="0"/>
              <a:t>‹N›</a:t>
            </a:fld>
            <a:endParaRPr lang="it-IT"/>
          </a:p>
        </p:txBody>
      </p:sp>
    </p:spTree>
    <p:extLst>
      <p:ext uri="{BB962C8B-B14F-4D97-AF65-F5344CB8AC3E}">
        <p14:creationId xmlns:p14="http://schemas.microsoft.com/office/powerpoint/2010/main" val="359274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B724B4-DC91-4782-9032-3F434FF4DFF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FBCCE8B-1CFA-4EFA-82E9-701657FB6D31}"/>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6DD0EC8-B8D5-4AF7-925A-11CD40EFA269}"/>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42E61C6F-77BB-42B1-98A8-6392CEAB7BEE}"/>
              </a:ext>
            </a:extLst>
          </p:cNvPr>
          <p:cNvSpPr>
            <a:spLocks noGrp="1"/>
          </p:cNvSpPr>
          <p:nvPr>
            <p:ph type="dt" sz="half" idx="10"/>
          </p:nvPr>
        </p:nvSpPr>
        <p:spPr/>
        <p:txBody>
          <a:bodyPr/>
          <a:lstStyle/>
          <a:p>
            <a:fld id="{84846E51-C298-4C4B-AB2E-9E6702D533EE}" type="datetimeFigureOut">
              <a:rPr lang="it-IT" smtClean="0"/>
              <a:t>06/05/2021</a:t>
            </a:fld>
            <a:endParaRPr lang="it-IT"/>
          </a:p>
        </p:txBody>
      </p:sp>
      <p:sp>
        <p:nvSpPr>
          <p:cNvPr id="6" name="Segnaposto piè di pagina 5">
            <a:extLst>
              <a:ext uri="{FF2B5EF4-FFF2-40B4-BE49-F238E27FC236}">
                <a16:creationId xmlns:a16="http://schemas.microsoft.com/office/drawing/2014/main" id="{12B406AC-5035-407B-A6E6-7C347B2EA9B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BF70FED-CAB1-49A4-A51C-1751444C4B46}"/>
              </a:ext>
            </a:extLst>
          </p:cNvPr>
          <p:cNvSpPr>
            <a:spLocks noGrp="1"/>
          </p:cNvSpPr>
          <p:nvPr>
            <p:ph type="sldNum" sz="quarter" idx="12"/>
          </p:nvPr>
        </p:nvSpPr>
        <p:spPr/>
        <p:txBody>
          <a:bodyPr/>
          <a:lstStyle/>
          <a:p>
            <a:fld id="{E16CD66B-AB52-4C7F-A476-C52629BFD578}" type="slidenum">
              <a:rPr lang="it-IT" smtClean="0"/>
              <a:t>‹N›</a:t>
            </a:fld>
            <a:endParaRPr lang="it-IT"/>
          </a:p>
        </p:txBody>
      </p:sp>
    </p:spTree>
    <p:extLst>
      <p:ext uri="{BB962C8B-B14F-4D97-AF65-F5344CB8AC3E}">
        <p14:creationId xmlns:p14="http://schemas.microsoft.com/office/powerpoint/2010/main" val="2169167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9ECE81-C664-40B3-8EE7-21516B4328A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E2845CF-1E63-4AD8-8FC5-9C86DE636D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25217AD0-4E0D-41FF-B57B-4AC06B388576}"/>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89D73FA9-1FB7-4B71-B3DB-9ADCE46AAF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0F9474E8-97FF-47B6-B928-8A4BD7A0954D}"/>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6B67C6E-303A-486F-99D2-7E3A851ECA03}"/>
              </a:ext>
            </a:extLst>
          </p:cNvPr>
          <p:cNvSpPr>
            <a:spLocks noGrp="1"/>
          </p:cNvSpPr>
          <p:nvPr>
            <p:ph type="dt" sz="half" idx="10"/>
          </p:nvPr>
        </p:nvSpPr>
        <p:spPr/>
        <p:txBody>
          <a:bodyPr/>
          <a:lstStyle/>
          <a:p>
            <a:fld id="{84846E51-C298-4C4B-AB2E-9E6702D533EE}" type="datetimeFigureOut">
              <a:rPr lang="it-IT" smtClean="0"/>
              <a:t>06/05/2021</a:t>
            </a:fld>
            <a:endParaRPr lang="it-IT"/>
          </a:p>
        </p:txBody>
      </p:sp>
      <p:sp>
        <p:nvSpPr>
          <p:cNvPr id="8" name="Segnaposto piè di pagina 7">
            <a:extLst>
              <a:ext uri="{FF2B5EF4-FFF2-40B4-BE49-F238E27FC236}">
                <a16:creationId xmlns:a16="http://schemas.microsoft.com/office/drawing/2014/main" id="{54785A3C-BCE5-4241-A27C-C426A4DB262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3FA923C-765A-4814-A08D-87F384BABACC}"/>
              </a:ext>
            </a:extLst>
          </p:cNvPr>
          <p:cNvSpPr>
            <a:spLocks noGrp="1"/>
          </p:cNvSpPr>
          <p:nvPr>
            <p:ph type="sldNum" sz="quarter" idx="12"/>
          </p:nvPr>
        </p:nvSpPr>
        <p:spPr/>
        <p:txBody>
          <a:bodyPr/>
          <a:lstStyle/>
          <a:p>
            <a:fld id="{E16CD66B-AB52-4C7F-A476-C52629BFD578}" type="slidenum">
              <a:rPr lang="it-IT" smtClean="0"/>
              <a:t>‹N›</a:t>
            </a:fld>
            <a:endParaRPr lang="it-IT"/>
          </a:p>
        </p:txBody>
      </p:sp>
    </p:spTree>
    <p:extLst>
      <p:ext uri="{BB962C8B-B14F-4D97-AF65-F5344CB8AC3E}">
        <p14:creationId xmlns:p14="http://schemas.microsoft.com/office/powerpoint/2010/main" val="1889667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8FB6B6-9294-47C9-B5C0-210D7629A103}"/>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9CE7A4A1-7167-457F-99FC-550B204CFA9E}"/>
              </a:ext>
            </a:extLst>
          </p:cNvPr>
          <p:cNvSpPr>
            <a:spLocks noGrp="1"/>
          </p:cNvSpPr>
          <p:nvPr>
            <p:ph type="dt" sz="half" idx="10"/>
          </p:nvPr>
        </p:nvSpPr>
        <p:spPr/>
        <p:txBody>
          <a:bodyPr/>
          <a:lstStyle/>
          <a:p>
            <a:fld id="{84846E51-C298-4C4B-AB2E-9E6702D533EE}" type="datetimeFigureOut">
              <a:rPr lang="it-IT" smtClean="0"/>
              <a:t>06/05/2021</a:t>
            </a:fld>
            <a:endParaRPr lang="it-IT"/>
          </a:p>
        </p:txBody>
      </p:sp>
      <p:sp>
        <p:nvSpPr>
          <p:cNvPr id="4" name="Segnaposto piè di pagina 3">
            <a:extLst>
              <a:ext uri="{FF2B5EF4-FFF2-40B4-BE49-F238E27FC236}">
                <a16:creationId xmlns:a16="http://schemas.microsoft.com/office/drawing/2014/main" id="{F0231F17-95CD-4A5E-9B76-847DF2CFAC8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2BBA8B4-2575-4DD7-BE5F-CABE172D511E}"/>
              </a:ext>
            </a:extLst>
          </p:cNvPr>
          <p:cNvSpPr>
            <a:spLocks noGrp="1"/>
          </p:cNvSpPr>
          <p:nvPr>
            <p:ph type="sldNum" sz="quarter" idx="12"/>
          </p:nvPr>
        </p:nvSpPr>
        <p:spPr/>
        <p:txBody>
          <a:bodyPr/>
          <a:lstStyle/>
          <a:p>
            <a:fld id="{E16CD66B-AB52-4C7F-A476-C52629BFD578}" type="slidenum">
              <a:rPr lang="it-IT" smtClean="0"/>
              <a:t>‹N›</a:t>
            </a:fld>
            <a:endParaRPr lang="it-IT"/>
          </a:p>
        </p:txBody>
      </p:sp>
    </p:spTree>
    <p:extLst>
      <p:ext uri="{BB962C8B-B14F-4D97-AF65-F5344CB8AC3E}">
        <p14:creationId xmlns:p14="http://schemas.microsoft.com/office/powerpoint/2010/main" val="111769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DB743AF-4299-4F79-979E-405B492EEE13}"/>
              </a:ext>
            </a:extLst>
          </p:cNvPr>
          <p:cNvSpPr>
            <a:spLocks noGrp="1"/>
          </p:cNvSpPr>
          <p:nvPr>
            <p:ph type="dt" sz="half" idx="10"/>
          </p:nvPr>
        </p:nvSpPr>
        <p:spPr/>
        <p:txBody>
          <a:bodyPr/>
          <a:lstStyle/>
          <a:p>
            <a:fld id="{84846E51-C298-4C4B-AB2E-9E6702D533EE}" type="datetimeFigureOut">
              <a:rPr lang="it-IT" smtClean="0"/>
              <a:t>06/05/2021</a:t>
            </a:fld>
            <a:endParaRPr lang="it-IT"/>
          </a:p>
        </p:txBody>
      </p:sp>
      <p:sp>
        <p:nvSpPr>
          <p:cNvPr id="3" name="Segnaposto piè di pagina 2">
            <a:extLst>
              <a:ext uri="{FF2B5EF4-FFF2-40B4-BE49-F238E27FC236}">
                <a16:creationId xmlns:a16="http://schemas.microsoft.com/office/drawing/2014/main" id="{D45795CD-25F7-4C65-800E-4157149EE8A5}"/>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21AFE6F3-CE5B-454E-9468-D414F8858440}"/>
              </a:ext>
            </a:extLst>
          </p:cNvPr>
          <p:cNvSpPr>
            <a:spLocks noGrp="1"/>
          </p:cNvSpPr>
          <p:nvPr>
            <p:ph type="sldNum" sz="quarter" idx="12"/>
          </p:nvPr>
        </p:nvSpPr>
        <p:spPr/>
        <p:txBody>
          <a:bodyPr/>
          <a:lstStyle/>
          <a:p>
            <a:fld id="{E16CD66B-AB52-4C7F-A476-C52629BFD578}" type="slidenum">
              <a:rPr lang="it-IT" smtClean="0"/>
              <a:t>‹N›</a:t>
            </a:fld>
            <a:endParaRPr lang="it-IT"/>
          </a:p>
        </p:txBody>
      </p:sp>
    </p:spTree>
    <p:extLst>
      <p:ext uri="{BB962C8B-B14F-4D97-AF65-F5344CB8AC3E}">
        <p14:creationId xmlns:p14="http://schemas.microsoft.com/office/powerpoint/2010/main" val="1956480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77D8BD-3210-4743-B94A-86B7066DD9C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74F63EB-05A1-40A6-8F9A-87CB78D13B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062223CE-9A6B-49CF-8EFD-82A2DEA642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062D5B1-ADD6-4F7F-8957-E09B3BBB1D52}"/>
              </a:ext>
            </a:extLst>
          </p:cNvPr>
          <p:cNvSpPr>
            <a:spLocks noGrp="1"/>
          </p:cNvSpPr>
          <p:nvPr>
            <p:ph type="dt" sz="half" idx="10"/>
          </p:nvPr>
        </p:nvSpPr>
        <p:spPr/>
        <p:txBody>
          <a:bodyPr/>
          <a:lstStyle/>
          <a:p>
            <a:fld id="{84846E51-C298-4C4B-AB2E-9E6702D533EE}" type="datetimeFigureOut">
              <a:rPr lang="it-IT" smtClean="0"/>
              <a:t>06/05/2021</a:t>
            </a:fld>
            <a:endParaRPr lang="it-IT"/>
          </a:p>
        </p:txBody>
      </p:sp>
      <p:sp>
        <p:nvSpPr>
          <p:cNvPr id="6" name="Segnaposto piè di pagina 5">
            <a:extLst>
              <a:ext uri="{FF2B5EF4-FFF2-40B4-BE49-F238E27FC236}">
                <a16:creationId xmlns:a16="http://schemas.microsoft.com/office/drawing/2014/main" id="{9CECCACF-864C-4640-A51D-81D6A61568A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E082706-C9BC-40CC-A7A5-39B84001B8BA}"/>
              </a:ext>
            </a:extLst>
          </p:cNvPr>
          <p:cNvSpPr>
            <a:spLocks noGrp="1"/>
          </p:cNvSpPr>
          <p:nvPr>
            <p:ph type="sldNum" sz="quarter" idx="12"/>
          </p:nvPr>
        </p:nvSpPr>
        <p:spPr/>
        <p:txBody>
          <a:bodyPr/>
          <a:lstStyle/>
          <a:p>
            <a:fld id="{E16CD66B-AB52-4C7F-A476-C52629BFD578}" type="slidenum">
              <a:rPr lang="it-IT" smtClean="0"/>
              <a:t>‹N›</a:t>
            </a:fld>
            <a:endParaRPr lang="it-IT"/>
          </a:p>
        </p:txBody>
      </p:sp>
    </p:spTree>
    <p:extLst>
      <p:ext uri="{BB962C8B-B14F-4D97-AF65-F5344CB8AC3E}">
        <p14:creationId xmlns:p14="http://schemas.microsoft.com/office/powerpoint/2010/main" val="2386406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BD90B1-FA14-4F4C-B46A-E2C2456FEF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B0ED46A2-0292-42B9-9B82-836DDBFB64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E630969B-D672-4C20-B1BA-3C853ECC74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60C7A91-839C-4011-B836-CE07933B56F4}"/>
              </a:ext>
            </a:extLst>
          </p:cNvPr>
          <p:cNvSpPr>
            <a:spLocks noGrp="1"/>
          </p:cNvSpPr>
          <p:nvPr>
            <p:ph type="dt" sz="half" idx="10"/>
          </p:nvPr>
        </p:nvSpPr>
        <p:spPr/>
        <p:txBody>
          <a:bodyPr/>
          <a:lstStyle/>
          <a:p>
            <a:fld id="{84846E51-C298-4C4B-AB2E-9E6702D533EE}" type="datetimeFigureOut">
              <a:rPr lang="it-IT" smtClean="0"/>
              <a:t>06/05/2021</a:t>
            </a:fld>
            <a:endParaRPr lang="it-IT"/>
          </a:p>
        </p:txBody>
      </p:sp>
      <p:sp>
        <p:nvSpPr>
          <p:cNvPr id="6" name="Segnaposto piè di pagina 5">
            <a:extLst>
              <a:ext uri="{FF2B5EF4-FFF2-40B4-BE49-F238E27FC236}">
                <a16:creationId xmlns:a16="http://schemas.microsoft.com/office/drawing/2014/main" id="{45319A2E-B2D9-4C1D-8C35-1FADC9B9050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478CA28-CEBF-4963-9425-CFA57EBB650A}"/>
              </a:ext>
            </a:extLst>
          </p:cNvPr>
          <p:cNvSpPr>
            <a:spLocks noGrp="1"/>
          </p:cNvSpPr>
          <p:nvPr>
            <p:ph type="sldNum" sz="quarter" idx="12"/>
          </p:nvPr>
        </p:nvSpPr>
        <p:spPr/>
        <p:txBody>
          <a:bodyPr/>
          <a:lstStyle/>
          <a:p>
            <a:fld id="{E16CD66B-AB52-4C7F-A476-C52629BFD578}" type="slidenum">
              <a:rPr lang="it-IT" smtClean="0"/>
              <a:t>‹N›</a:t>
            </a:fld>
            <a:endParaRPr lang="it-IT"/>
          </a:p>
        </p:txBody>
      </p:sp>
    </p:spTree>
    <p:extLst>
      <p:ext uri="{BB962C8B-B14F-4D97-AF65-F5344CB8AC3E}">
        <p14:creationId xmlns:p14="http://schemas.microsoft.com/office/powerpoint/2010/main" val="3363601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543A3B8-45C8-428F-9BF1-C958C3619F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007F3EF-B5C7-4F51-8A2E-FDBAEBE99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739EAC8-D146-4904-8E04-BE741C877D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846E51-C298-4C4B-AB2E-9E6702D533EE}" type="datetimeFigureOut">
              <a:rPr lang="it-IT" smtClean="0"/>
              <a:t>06/05/2021</a:t>
            </a:fld>
            <a:endParaRPr lang="it-IT"/>
          </a:p>
        </p:txBody>
      </p:sp>
      <p:sp>
        <p:nvSpPr>
          <p:cNvPr id="5" name="Segnaposto piè di pagina 4">
            <a:extLst>
              <a:ext uri="{FF2B5EF4-FFF2-40B4-BE49-F238E27FC236}">
                <a16:creationId xmlns:a16="http://schemas.microsoft.com/office/drawing/2014/main" id="{45416B1F-E8B3-46B6-81B7-8834A9148C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B358B9FB-1535-4127-A4AE-4C35490A0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6CD66B-AB52-4C7F-A476-C52629BFD578}" type="slidenum">
              <a:rPr lang="it-IT" smtClean="0"/>
              <a:t>‹N›</a:t>
            </a:fld>
            <a:endParaRPr lang="it-IT"/>
          </a:p>
        </p:txBody>
      </p:sp>
    </p:spTree>
    <p:extLst>
      <p:ext uri="{BB962C8B-B14F-4D97-AF65-F5344CB8AC3E}">
        <p14:creationId xmlns:p14="http://schemas.microsoft.com/office/powerpoint/2010/main" val="3180792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6.xml"/><Relationship Id="rId7" Type="http://schemas.openxmlformats.org/officeDocument/2006/relationships/image" Target="../media/image10.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3.png"/><Relationship Id="rId5" Type="http://schemas.openxmlformats.org/officeDocument/2006/relationships/image" Target="../media/image12.wmf"/><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image" Target="../media/image20.emf"/><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4.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4.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package" Target="../embeddings/Microsoft_Word_Document.docx"/></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1767840" y="2557671"/>
            <a:ext cx="8656319" cy="2902226"/>
          </a:xfrm>
        </p:spPr>
        <p:txBody>
          <a:bodyPr>
            <a:normAutofit fontScale="85000" lnSpcReduction="20000"/>
          </a:bodyPr>
          <a:lstStyle/>
          <a:p>
            <a:r>
              <a:rPr lang="it-IT" sz="2700" dirty="0">
                <a:solidFill>
                  <a:srgbClr val="000099"/>
                </a:solidFill>
              </a:rPr>
              <a:t> </a:t>
            </a:r>
          </a:p>
          <a:p>
            <a:r>
              <a:rPr lang="it-IT" sz="6300" dirty="0">
                <a:solidFill>
                  <a:srgbClr val="000099"/>
                </a:solidFill>
              </a:rPr>
              <a:t>Esercitazione </a:t>
            </a:r>
          </a:p>
          <a:p>
            <a:r>
              <a:rPr lang="it-IT" sz="6300" dirty="0">
                <a:solidFill>
                  <a:srgbClr val="000099"/>
                </a:solidFill>
              </a:rPr>
              <a:t>Elasticità</a:t>
            </a:r>
          </a:p>
          <a:p>
            <a:endParaRPr lang="it-IT" sz="4000" dirty="0">
              <a:solidFill>
                <a:srgbClr val="000099"/>
              </a:solidFill>
            </a:endParaRPr>
          </a:p>
          <a:p>
            <a:r>
              <a:rPr lang="it-IT" sz="4000">
                <a:solidFill>
                  <a:srgbClr val="000099"/>
                </a:solidFill>
              </a:rPr>
              <a:t> </a:t>
            </a:r>
            <a:endParaRPr lang="it-IT" sz="4000" dirty="0">
              <a:solidFill>
                <a:srgbClr val="000099"/>
              </a:solidFill>
            </a:endParaRPr>
          </a:p>
        </p:txBody>
      </p:sp>
      <p:sp>
        <p:nvSpPr>
          <p:cNvPr id="4100" name="Rectangle 4"/>
          <p:cNvSpPr>
            <a:spLocks noChangeArrowheads="1"/>
          </p:cNvSpPr>
          <p:nvPr/>
        </p:nvSpPr>
        <p:spPr bwMode="auto">
          <a:xfrm>
            <a:off x="1641566" y="532998"/>
            <a:ext cx="8908868" cy="2024672"/>
          </a:xfrm>
          <a:prstGeom prst="rect">
            <a:avLst/>
          </a:prstGeom>
          <a:noFill/>
          <a:ln w="9525">
            <a:noFill/>
            <a:miter lim="800000"/>
            <a:headEnd/>
            <a:tailEnd/>
          </a:ln>
        </p:spPr>
        <p:txBody>
          <a:bodyPr lIns="92075" tIns="46037" rIns="92075" bIns="46037" anchor="ctr"/>
          <a:lstStyle/>
          <a:p>
            <a:pPr algn="ctr"/>
            <a:r>
              <a:rPr lang="it-IT" sz="3600" b="1" dirty="0">
                <a:solidFill>
                  <a:schemeClr val="tx2"/>
                </a:solidFill>
              </a:rPr>
              <a:t>Facoltà di Ingegneria</a:t>
            </a:r>
          </a:p>
          <a:p>
            <a:pPr algn="ctr"/>
            <a:r>
              <a:rPr lang="it-IT" sz="3600" b="1" dirty="0">
                <a:solidFill>
                  <a:schemeClr val="tx2"/>
                </a:solidFill>
              </a:rPr>
              <a:t>Università Politecnica delle Marche</a:t>
            </a:r>
          </a:p>
          <a:p>
            <a:pPr algn="ctr"/>
            <a:endParaRPr lang="it-IT" sz="2400" b="1" dirty="0">
              <a:solidFill>
                <a:schemeClr val="tx2"/>
              </a:solidFill>
            </a:endParaRPr>
          </a:p>
        </p:txBody>
      </p:sp>
      <p:pic>
        <p:nvPicPr>
          <p:cNvPr id="4" name="Audio 3">
            <a:hlinkClick r:id="" action="ppaction://media"/>
            <a:extLst>
              <a:ext uri="{FF2B5EF4-FFF2-40B4-BE49-F238E27FC236}">
                <a16:creationId xmlns:a16="http://schemas.microsoft.com/office/drawing/2014/main" id="{D9562588-5D5F-495F-9D2E-9E49DE2F72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p:transition spd="med" advTm="77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D793A-BFE3-4DEB-BD67-AE33E51D525E}"/>
              </a:ext>
            </a:extLst>
          </p:cNvPr>
          <p:cNvSpPr>
            <a:spLocks noGrp="1"/>
          </p:cNvSpPr>
          <p:nvPr>
            <p:ph type="title"/>
          </p:nvPr>
        </p:nvSpPr>
        <p:spPr>
          <a:xfrm>
            <a:off x="336884" y="365125"/>
            <a:ext cx="11016916" cy="1325563"/>
          </a:xfrm>
          <a:solidFill>
            <a:schemeClr val="bg1">
              <a:lumMod val="85000"/>
            </a:schemeClr>
          </a:solidFill>
          <a:ln>
            <a:solidFill>
              <a:schemeClr val="accent1"/>
            </a:solidFill>
          </a:ln>
        </p:spPr>
        <p:txBody>
          <a:bodyPr>
            <a:normAutofit/>
          </a:bodyPr>
          <a:lstStyle/>
          <a:p>
            <a:r>
              <a:rPr lang="it-IT" dirty="0"/>
              <a:t>Esercizio 2:  l’Elasticità della domanda al prezzo</a:t>
            </a:r>
            <a:br>
              <a:rPr lang="it-IT" dirty="0"/>
            </a:br>
            <a:r>
              <a:rPr lang="it-IT" dirty="0"/>
              <a:t>Soluzione </a:t>
            </a:r>
          </a:p>
        </p:txBody>
      </p:sp>
      <p:sp>
        <p:nvSpPr>
          <p:cNvPr id="7" name="Rettangolo 6">
            <a:extLst>
              <a:ext uri="{FF2B5EF4-FFF2-40B4-BE49-F238E27FC236}">
                <a16:creationId xmlns:a16="http://schemas.microsoft.com/office/drawing/2014/main" id="{8CBD44FB-654A-4113-8062-846D8F9A8F46}"/>
              </a:ext>
            </a:extLst>
          </p:cNvPr>
          <p:cNvSpPr/>
          <p:nvPr/>
        </p:nvSpPr>
        <p:spPr>
          <a:xfrm>
            <a:off x="336884" y="3105834"/>
            <a:ext cx="10723834" cy="646331"/>
          </a:xfrm>
          <a:prstGeom prst="rect">
            <a:avLst/>
          </a:prstGeom>
        </p:spPr>
        <p:txBody>
          <a:bodyPr wrap="square">
            <a:spAutoFit/>
          </a:bodyPr>
          <a:lstStyle/>
          <a:p>
            <a:r>
              <a:rPr lang="it-IT" b="1" dirty="0"/>
              <a:t>Soluzione</a:t>
            </a:r>
          </a:p>
          <a:p>
            <a:r>
              <a:rPr lang="it-IT" dirty="0"/>
              <a:t>a) La variazione percentuale della domanda fra A e B è pari a:  </a:t>
            </a:r>
          </a:p>
        </p:txBody>
      </p:sp>
      <p:pic>
        <p:nvPicPr>
          <p:cNvPr id="3" name="Immagine 2">
            <a:extLst>
              <a:ext uri="{FF2B5EF4-FFF2-40B4-BE49-F238E27FC236}">
                <a16:creationId xmlns:a16="http://schemas.microsoft.com/office/drawing/2014/main" id="{AE88006B-22DB-4861-9CAF-1D8E1060DFB6}"/>
              </a:ext>
            </a:extLst>
          </p:cNvPr>
          <p:cNvPicPr>
            <a:picLocks noChangeAspect="1"/>
          </p:cNvPicPr>
          <p:nvPr/>
        </p:nvPicPr>
        <p:blipFill>
          <a:blip r:embed="rId4"/>
          <a:stretch>
            <a:fillRect/>
          </a:stretch>
        </p:blipFill>
        <p:spPr>
          <a:xfrm>
            <a:off x="6381317" y="3278839"/>
            <a:ext cx="2593217" cy="475612"/>
          </a:xfrm>
          <a:prstGeom prst="rect">
            <a:avLst/>
          </a:prstGeom>
        </p:spPr>
      </p:pic>
      <p:pic>
        <p:nvPicPr>
          <p:cNvPr id="6" name="Immagine 5">
            <a:extLst>
              <a:ext uri="{FF2B5EF4-FFF2-40B4-BE49-F238E27FC236}">
                <a16:creationId xmlns:a16="http://schemas.microsoft.com/office/drawing/2014/main" id="{D8DF1356-6752-498F-883D-26531C7272DF}"/>
              </a:ext>
            </a:extLst>
          </p:cNvPr>
          <p:cNvPicPr>
            <a:picLocks noChangeAspect="1"/>
          </p:cNvPicPr>
          <p:nvPr/>
        </p:nvPicPr>
        <p:blipFill>
          <a:blip r:embed="rId5"/>
          <a:stretch>
            <a:fillRect/>
          </a:stretch>
        </p:blipFill>
        <p:spPr>
          <a:xfrm>
            <a:off x="336884" y="1807273"/>
            <a:ext cx="4663844" cy="1298561"/>
          </a:xfrm>
          <a:prstGeom prst="rect">
            <a:avLst/>
          </a:prstGeom>
        </p:spPr>
      </p:pic>
      <p:sp>
        <p:nvSpPr>
          <p:cNvPr id="8" name="Rettangolo 7">
            <a:extLst>
              <a:ext uri="{FF2B5EF4-FFF2-40B4-BE49-F238E27FC236}">
                <a16:creationId xmlns:a16="http://schemas.microsoft.com/office/drawing/2014/main" id="{092F6539-B378-44E1-A3B4-B5440B094BD8}"/>
              </a:ext>
            </a:extLst>
          </p:cNvPr>
          <p:cNvSpPr/>
          <p:nvPr/>
        </p:nvSpPr>
        <p:spPr>
          <a:xfrm>
            <a:off x="557747" y="3951906"/>
            <a:ext cx="5198924" cy="369332"/>
          </a:xfrm>
          <a:prstGeom prst="rect">
            <a:avLst/>
          </a:prstGeom>
        </p:spPr>
        <p:txBody>
          <a:bodyPr wrap="none">
            <a:spAutoFit/>
          </a:bodyPr>
          <a:lstStyle/>
          <a:p>
            <a:r>
              <a:rPr lang="it-IT" dirty="0"/>
              <a:t>La variazione percentuale del prezzo fra A e B è pari a:</a:t>
            </a:r>
          </a:p>
        </p:txBody>
      </p:sp>
      <p:pic>
        <p:nvPicPr>
          <p:cNvPr id="11" name="Immagine 10">
            <a:extLst>
              <a:ext uri="{FF2B5EF4-FFF2-40B4-BE49-F238E27FC236}">
                <a16:creationId xmlns:a16="http://schemas.microsoft.com/office/drawing/2014/main" id="{272A5042-2D05-46FC-A15F-94D86C012E26}"/>
              </a:ext>
            </a:extLst>
          </p:cNvPr>
          <p:cNvPicPr>
            <a:picLocks noChangeAspect="1"/>
          </p:cNvPicPr>
          <p:nvPr/>
        </p:nvPicPr>
        <p:blipFill>
          <a:blip r:embed="rId6"/>
          <a:stretch>
            <a:fillRect/>
          </a:stretch>
        </p:blipFill>
        <p:spPr>
          <a:xfrm>
            <a:off x="6669248" y="3925170"/>
            <a:ext cx="2206304" cy="528104"/>
          </a:xfrm>
          <a:prstGeom prst="rect">
            <a:avLst/>
          </a:prstGeom>
        </p:spPr>
      </p:pic>
      <p:sp>
        <p:nvSpPr>
          <p:cNvPr id="12" name="Rettangolo 11">
            <a:extLst>
              <a:ext uri="{FF2B5EF4-FFF2-40B4-BE49-F238E27FC236}">
                <a16:creationId xmlns:a16="http://schemas.microsoft.com/office/drawing/2014/main" id="{8F9DA08E-5F1A-47F5-98A2-3B23517FE7C9}"/>
              </a:ext>
            </a:extLst>
          </p:cNvPr>
          <p:cNvSpPr/>
          <p:nvPr/>
        </p:nvSpPr>
        <p:spPr>
          <a:xfrm>
            <a:off x="555887" y="4520979"/>
            <a:ext cx="4337534" cy="369332"/>
          </a:xfrm>
          <a:prstGeom prst="rect">
            <a:avLst/>
          </a:prstGeom>
        </p:spPr>
        <p:txBody>
          <a:bodyPr wrap="none">
            <a:spAutoFit/>
          </a:bodyPr>
          <a:lstStyle/>
          <a:p>
            <a:r>
              <a:rPr lang="it-IT" dirty="0"/>
              <a:t>L’elasticità della domanda al prezzo è pari a: </a:t>
            </a:r>
          </a:p>
        </p:txBody>
      </p:sp>
      <p:pic>
        <p:nvPicPr>
          <p:cNvPr id="13" name="Immagine 12">
            <a:extLst>
              <a:ext uri="{FF2B5EF4-FFF2-40B4-BE49-F238E27FC236}">
                <a16:creationId xmlns:a16="http://schemas.microsoft.com/office/drawing/2014/main" id="{ABD01706-0E7F-4F07-95DB-434F103B5445}"/>
              </a:ext>
            </a:extLst>
          </p:cNvPr>
          <p:cNvPicPr>
            <a:picLocks noChangeAspect="1"/>
          </p:cNvPicPr>
          <p:nvPr/>
        </p:nvPicPr>
        <p:blipFill>
          <a:blip r:embed="rId7"/>
          <a:stretch>
            <a:fillRect/>
          </a:stretch>
        </p:blipFill>
        <p:spPr>
          <a:xfrm>
            <a:off x="6744598" y="4586281"/>
            <a:ext cx="1820562" cy="581030"/>
          </a:xfrm>
          <a:prstGeom prst="rect">
            <a:avLst/>
          </a:prstGeom>
        </p:spPr>
      </p:pic>
      <p:sp>
        <p:nvSpPr>
          <p:cNvPr id="14" name="Rettangolo 13">
            <a:extLst>
              <a:ext uri="{FF2B5EF4-FFF2-40B4-BE49-F238E27FC236}">
                <a16:creationId xmlns:a16="http://schemas.microsoft.com/office/drawing/2014/main" id="{87BD6B2D-7EA1-415B-81F3-609C1D8F0580}"/>
              </a:ext>
            </a:extLst>
          </p:cNvPr>
          <p:cNvSpPr/>
          <p:nvPr/>
        </p:nvSpPr>
        <p:spPr>
          <a:xfrm>
            <a:off x="431425" y="5587629"/>
            <a:ext cx="11296383" cy="646331"/>
          </a:xfrm>
          <a:prstGeom prst="rect">
            <a:avLst/>
          </a:prstGeom>
        </p:spPr>
        <p:txBody>
          <a:bodyPr wrap="square">
            <a:spAutoFit/>
          </a:bodyPr>
          <a:lstStyle/>
          <a:p>
            <a:r>
              <a:rPr lang="it-IT" dirty="0"/>
              <a:t>b) Poiché il valore dell’elasticità, in modulo, è maggiore di 1 l’impresa può diminuire il prezzo al fine di aumentare i ricavi.</a:t>
            </a:r>
          </a:p>
        </p:txBody>
      </p:sp>
      <p:pic>
        <p:nvPicPr>
          <p:cNvPr id="15" name="Immagine 14">
            <a:extLst>
              <a:ext uri="{FF2B5EF4-FFF2-40B4-BE49-F238E27FC236}">
                <a16:creationId xmlns:a16="http://schemas.microsoft.com/office/drawing/2014/main" id="{EC398CF8-4EBE-4CBF-81E1-5D8E550B9FA0}"/>
              </a:ext>
            </a:extLst>
          </p:cNvPr>
          <p:cNvPicPr>
            <a:picLocks noChangeAspect="1"/>
          </p:cNvPicPr>
          <p:nvPr/>
        </p:nvPicPr>
        <p:blipFill>
          <a:blip r:embed="rId8"/>
          <a:stretch>
            <a:fillRect/>
          </a:stretch>
        </p:blipFill>
        <p:spPr>
          <a:xfrm>
            <a:off x="5698801" y="1827903"/>
            <a:ext cx="3875249" cy="997140"/>
          </a:xfrm>
          <a:prstGeom prst="rect">
            <a:avLst/>
          </a:prstGeom>
        </p:spPr>
      </p:pic>
      <p:pic>
        <p:nvPicPr>
          <p:cNvPr id="4" name="Audio 3">
            <a:hlinkClick r:id="" action="ppaction://media"/>
            <a:extLst>
              <a:ext uri="{FF2B5EF4-FFF2-40B4-BE49-F238E27FC236}">
                <a16:creationId xmlns:a16="http://schemas.microsoft.com/office/drawing/2014/main" id="{430EDD6C-9B79-44CA-B1C7-FCFFC7F7351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13956826"/>
      </p:ext>
    </p:extLst>
  </p:cSld>
  <p:clrMapOvr>
    <a:masterClrMapping/>
  </p:clrMapOvr>
  <mc:AlternateContent xmlns:mc="http://schemas.openxmlformats.org/markup-compatibility/2006" xmlns:p14="http://schemas.microsoft.com/office/powerpoint/2010/main">
    <mc:Choice Requires="p14">
      <p:transition spd="slow" p14:dur="2000" advTm="62378"/>
    </mc:Choice>
    <mc:Fallback xmlns="">
      <p:transition spd="slow" advTm="62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6A2EF2-1E86-4DB4-AB66-158BE20F1D42}"/>
              </a:ext>
            </a:extLst>
          </p:cNvPr>
          <p:cNvSpPr>
            <a:spLocks noGrp="1"/>
          </p:cNvSpPr>
          <p:nvPr>
            <p:ph type="title"/>
          </p:nvPr>
        </p:nvSpPr>
        <p:spPr>
          <a:xfrm>
            <a:off x="838200" y="379215"/>
            <a:ext cx="10515600" cy="782836"/>
          </a:xfrm>
          <a:ln>
            <a:solidFill>
              <a:schemeClr val="accent1"/>
            </a:solidFill>
          </a:ln>
        </p:spPr>
        <p:txBody>
          <a:bodyPr>
            <a:normAutofit fontScale="90000"/>
          </a:bodyPr>
          <a:lstStyle/>
          <a:p>
            <a:r>
              <a:rPr lang="it-IT" dirty="0"/>
              <a:t>Riepilogo della Teoria: L’elasticità della Domanda</a:t>
            </a:r>
          </a:p>
        </p:txBody>
      </p:sp>
      <p:sp>
        <p:nvSpPr>
          <p:cNvPr id="3" name="Segnaposto numero diapositiva 2">
            <a:extLst>
              <a:ext uri="{FF2B5EF4-FFF2-40B4-BE49-F238E27FC236}">
                <a16:creationId xmlns:a16="http://schemas.microsoft.com/office/drawing/2014/main" id="{1FA4A365-75F8-479A-8FC2-B0ABDA896CA0}"/>
              </a:ext>
            </a:extLst>
          </p:cNvPr>
          <p:cNvSpPr>
            <a:spLocks noGrp="1"/>
          </p:cNvSpPr>
          <p:nvPr>
            <p:ph type="sldNum" sz="quarter" idx="12"/>
          </p:nvPr>
        </p:nvSpPr>
        <p:spPr/>
        <p:txBody>
          <a:bodyPr/>
          <a:lstStyle/>
          <a:p>
            <a:fld id="{F7928277-0371-45E2-83C3-EF9312538B12}" type="slidenum">
              <a:rPr lang="it-IT" smtClean="0"/>
              <a:t>11</a:t>
            </a:fld>
            <a:endParaRPr lang="it-IT"/>
          </a:p>
        </p:txBody>
      </p:sp>
      <p:sp>
        <p:nvSpPr>
          <p:cNvPr id="18" name="Text Box 3">
            <a:extLst>
              <a:ext uri="{FF2B5EF4-FFF2-40B4-BE49-F238E27FC236}">
                <a16:creationId xmlns:a16="http://schemas.microsoft.com/office/drawing/2014/main" id="{D1134842-15A6-421C-837E-A405D505A233}"/>
              </a:ext>
            </a:extLst>
          </p:cNvPr>
          <p:cNvSpPr txBox="1">
            <a:spLocks noChangeArrowheads="1"/>
          </p:cNvSpPr>
          <p:nvPr/>
        </p:nvSpPr>
        <p:spPr bwMode="auto">
          <a:xfrm>
            <a:off x="409074" y="1299411"/>
            <a:ext cx="11225463" cy="5244513"/>
          </a:xfrm>
          <a:prstGeom prst="rect">
            <a:avLst/>
          </a:prstGeom>
          <a:noFill/>
          <a:ln w="9525">
            <a:noFill/>
            <a:miter lim="800000"/>
            <a:headEnd/>
            <a:tailEnd/>
          </a:ln>
        </p:spPr>
        <p:txBody>
          <a:bodyPr wrap="square">
            <a:spAutoFit/>
          </a:bodyPr>
          <a:lstStyle/>
          <a:p>
            <a:r>
              <a:rPr lang="it-IT" sz="2400" b="1" dirty="0"/>
              <a:t>2. L'elasticità incrociata della domanda  </a:t>
            </a:r>
          </a:p>
          <a:p>
            <a:endParaRPr lang="it-IT" b="1" dirty="0"/>
          </a:p>
          <a:p>
            <a:pPr marL="342900" indent="-342900">
              <a:buFont typeface="Wingdings" panose="05000000000000000000" pitchFamily="2" charset="2"/>
              <a:buChar char="à"/>
            </a:pPr>
            <a:r>
              <a:rPr lang="it-IT" sz="2400" i="1" dirty="0"/>
              <a:t>L’elasticità incrociata della domanda misura la reattività della domanda alla variazione delle altre variabili che influenzano la curva di domanda</a:t>
            </a:r>
          </a:p>
          <a:p>
            <a:r>
              <a:rPr lang="it-IT" sz="2400" i="1" dirty="0"/>
              <a:t>(NB: di = f (</a:t>
            </a:r>
            <a:r>
              <a:rPr lang="it-IT" sz="2400" i="1" dirty="0" err="1"/>
              <a:t>pi</a:t>
            </a:r>
            <a:r>
              <a:rPr lang="it-IT" sz="2400" i="1" dirty="0"/>
              <a:t>, p1…</a:t>
            </a:r>
            <a:r>
              <a:rPr lang="it-IT" sz="2400" i="1" dirty="0" err="1"/>
              <a:t>pi</a:t>
            </a:r>
            <a:r>
              <a:rPr lang="it-IT" sz="2400" i="1" dirty="0"/>
              <a:t>…</a:t>
            </a:r>
            <a:r>
              <a:rPr lang="it-IT" sz="2400" i="1" dirty="0" err="1"/>
              <a:t>pN</a:t>
            </a:r>
            <a:r>
              <a:rPr lang="it-IT" sz="2400" i="1" dirty="0"/>
              <a:t>, Y, g, E)</a:t>
            </a:r>
          </a:p>
          <a:p>
            <a:pPr marL="342900" indent="-342900">
              <a:buFont typeface="Wingdings" panose="05000000000000000000" pitchFamily="2" charset="2"/>
              <a:buChar char="à"/>
            </a:pPr>
            <a:endParaRPr lang="it-IT" sz="2400" i="1" dirty="0"/>
          </a:p>
          <a:p>
            <a:pPr marL="342900" indent="-342900">
              <a:buFont typeface="Wingdings" panose="05000000000000000000" pitchFamily="2" charset="2"/>
              <a:buChar char="à"/>
            </a:pPr>
            <a:r>
              <a:rPr lang="it-IT" sz="2400" i="1" dirty="0"/>
              <a:t>L’elasticità incrociata della domanda è calcolata con riferimento alle seguenti variabili:</a:t>
            </a:r>
          </a:p>
          <a:p>
            <a:pPr marL="342900" indent="-342900">
              <a:buFont typeface="Arial" panose="020B0604020202020204" pitchFamily="34" charset="0"/>
              <a:buChar char="•"/>
            </a:pPr>
            <a:r>
              <a:rPr lang="it-IT" sz="2400" dirty="0"/>
              <a:t>Prezzi degli altri beni</a:t>
            </a:r>
          </a:p>
          <a:p>
            <a:pPr marL="342900" indent="-342900">
              <a:buFont typeface="Arial" panose="020B0604020202020204" pitchFamily="34" charset="0"/>
              <a:buChar char="•"/>
            </a:pPr>
            <a:r>
              <a:rPr lang="it-IT" sz="2400" dirty="0"/>
              <a:t>Reddito dei consumatori</a:t>
            </a:r>
          </a:p>
          <a:p>
            <a:endParaRPr lang="it-IT" sz="2400" dirty="0"/>
          </a:p>
          <a:p>
            <a:pPr>
              <a:lnSpc>
                <a:spcPct val="90000"/>
              </a:lnSpc>
              <a:buClr>
                <a:srgbClr val="FF0000"/>
              </a:buClr>
            </a:pPr>
            <a:r>
              <a:rPr lang="it-IT" sz="2400" dirty="0"/>
              <a:t>La modalità di calcolo è simile a quella dell’elasticità al prezzo</a:t>
            </a:r>
            <a:r>
              <a:rPr lang="it-IT" sz="2000" dirty="0"/>
              <a:t>:</a:t>
            </a:r>
          </a:p>
          <a:p>
            <a:pPr>
              <a:lnSpc>
                <a:spcPct val="90000"/>
              </a:lnSpc>
              <a:buClr>
                <a:srgbClr val="FF0000"/>
              </a:buClr>
            </a:pPr>
            <a:endParaRPr lang="it-IT" sz="2200" dirty="0"/>
          </a:p>
          <a:p>
            <a:pPr>
              <a:lnSpc>
                <a:spcPct val="90000"/>
              </a:lnSpc>
              <a:buClr>
                <a:srgbClr val="FF0000"/>
              </a:buClr>
            </a:pPr>
            <a:endParaRPr lang="it-IT" sz="2200" dirty="0"/>
          </a:p>
          <a:p>
            <a:pPr>
              <a:lnSpc>
                <a:spcPct val="90000"/>
              </a:lnSpc>
              <a:buClr>
                <a:srgbClr val="FF0000"/>
              </a:buClr>
            </a:pPr>
            <a:endParaRPr lang="it-IT" sz="2200" dirty="0"/>
          </a:p>
          <a:p>
            <a:pPr>
              <a:lnSpc>
                <a:spcPct val="90000"/>
              </a:lnSpc>
              <a:buClr>
                <a:srgbClr val="FF0000"/>
              </a:buClr>
            </a:pPr>
            <a:endParaRPr lang="it-IT" sz="2200" dirty="0"/>
          </a:p>
        </p:txBody>
      </p:sp>
      <p:graphicFrame>
        <p:nvGraphicFramePr>
          <p:cNvPr id="6" name="Object 6">
            <a:extLst>
              <a:ext uri="{FF2B5EF4-FFF2-40B4-BE49-F238E27FC236}">
                <a16:creationId xmlns:a16="http://schemas.microsoft.com/office/drawing/2014/main" id="{338022B7-7EF8-4062-8BC0-2F6963DADFB5}"/>
              </a:ext>
            </a:extLst>
          </p:cNvPr>
          <p:cNvGraphicFramePr>
            <a:graphicFrameLocks noChangeAspect="1"/>
          </p:cNvGraphicFramePr>
          <p:nvPr/>
        </p:nvGraphicFramePr>
        <p:xfrm>
          <a:off x="838200" y="5254625"/>
          <a:ext cx="2176463" cy="1101725"/>
        </p:xfrm>
        <a:graphic>
          <a:graphicData uri="http://schemas.openxmlformats.org/presentationml/2006/ole">
            <mc:AlternateContent xmlns:mc="http://schemas.openxmlformats.org/markup-compatibility/2006">
              <mc:Choice xmlns:v="urn:schemas-microsoft-com:vml" Requires="v">
                <p:oleObj name="Equazione" r:id="rId4" imgW="850680" imgH="431640" progId="Equation.3">
                  <p:embed/>
                </p:oleObj>
              </mc:Choice>
              <mc:Fallback>
                <p:oleObj name="Equazione" r:id="rId4" imgW="850680" imgH="431640" progId="Equation.3">
                  <p:embed/>
                  <p:pic>
                    <p:nvPicPr>
                      <p:cNvPr id="6" name="Object 6">
                        <a:extLst>
                          <a:ext uri="{FF2B5EF4-FFF2-40B4-BE49-F238E27FC236}">
                            <a16:creationId xmlns:a16="http://schemas.microsoft.com/office/drawing/2014/main" id="{338022B7-7EF8-4062-8BC0-2F6963DADF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5254625"/>
                        <a:ext cx="2176463" cy="11017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4" name="Immagine 3">
            <a:extLst>
              <a:ext uri="{FF2B5EF4-FFF2-40B4-BE49-F238E27FC236}">
                <a16:creationId xmlns:a16="http://schemas.microsoft.com/office/drawing/2014/main" id="{81379CA1-6AD3-416F-99AE-85CCD52C00B7}"/>
              </a:ext>
            </a:extLst>
          </p:cNvPr>
          <p:cNvPicPr>
            <a:picLocks noChangeAspect="1"/>
          </p:cNvPicPr>
          <p:nvPr/>
        </p:nvPicPr>
        <p:blipFill>
          <a:blip r:embed="rId6"/>
          <a:stretch>
            <a:fillRect/>
          </a:stretch>
        </p:blipFill>
        <p:spPr>
          <a:xfrm>
            <a:off x="3446722" y="5370134"/>
            <a:ext cx="6535478" cy="963251"/>
          </a:xfrm>
          <a:prstGeom prst="rect">
            <a:avLst/>
          </a:prstGeom>
        </p:spPr>
      </p:pic>
      <p:pic>
        <p:nvPicPr>
          <p:cNvPr id="7" name="Audio 6">
            <a:hlinkClick r:id="" action="ppaction://media"/>
            <a:extLst>
              <a:ext uri="{FF2B5EF4-FFF2-40B4-BE49-F238E27FC236}">
                <a16:creationId xmlns:a16="http://schemas.microsoft.com/office/drawing/2014/main" id="{39A0219F-0C95-42B1-B06D-2A18F93D4D6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15339034"/>
      </p:ext>
    </p:extLst>
  </p:cSld>
  <p:clrMapOvr>
    <a:masterClrMapping/>
  </p:clrMapOvr>
  <mc:AlternateContent xmlns:mc="http://schemas.openxmlformats.org/markup-compatibility/2006" xmlns:p14="http://schemas.microsoft.com/office/powerpoint/2010/main">
    <mc:Choice Requires="p14">
      <p:transition spd="slow" p14:dur="2000" advTm="28369"/>
    </mc:Choice>
    <mc:Fallback xmlns="">
      <p:transition spd="slow" advTm="28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6A2EF2-1E86-4DB4-AB66-158BE20F1D42}"/>
              </a:ext>
            </a:extLst>
          </p:cNvPr>
          <p:cNvSpPr>
            <a:spLocks noGrp="1"/>
          </p:cNvSpPr>
          <p:nvPr>
            <p:ph type="title"/>
          </p:nvPr>
        </p:nvSpPr>
        <p:spPr>
          <a:xfrm>
            <a:off x="838200" y="379215"/>
            <a:ext cx="10515600" cy="782836"/>
          </a:xfrm>
          <a:ln>
            <a:solidFill>
              <a:schemeClr val="accent1"/>
            </a:solidFill>
          </a:ln>
        </p:spPr>
        <p:txBody>
          <a:bodyPr>
            <a:normAutofit fontScale="90000"/>
          </a:bodyPr>
          <a:lstStyle/>
          <a:p>
            <a:r>
              <a:rPr lang="it-IT" dirty="0"/>
              <a:t>Riepilogo della Teoria: L’elasticità della Domanda</a:t>
            </a:r>
          </a:p>
        </p:txBody>
      </p:sp>
      <p:sp>
        <p:nvSpPr>
          <p:cNvPr id="3" name="Segnaposto numero diapositiva 2">
            <a:extLst>
              <a:ext uri="{FF2B5EF4-FFF2-40B4-BE49-F238E27FC236}">
                <a16:creationId xmlns:a16="http://schemas.microsoft.com/office/drawing/2014/main" id="{1FA4A365-75F8-479A-8FC2-B0ABDA896CA0}"/>
              </a:ext>
            </a:extLst>
          </p:cNvPr>
          <p:cNvSpPr>
            <a:spLocks noGrp="1"/>
          </p:cNvSpPr>
          <p:nvPr>
            <p:ph type="sldNum" sz="quarter" idx="12"/>
          </p:nvPr>
        </p:nvSpPr>
        <p:spPr/>
        <p:txBody>
          <a:bodyPr/>
          <a:lstStyle/>
          <a:p>
            <a:fld id="{F7928277-0371-45E2-83C3-EF9312538B12}" type="slidenum">
              <a:rPr lang="it-IT" smtClean="0"/>
              <a:t>12</a:t>
            </a:fld>
            <a:endParaRPr lang="it-IT"/>
          </a:p>
        </p:txBody>
      </p:sp>
      <p:sp>
        <p:nvSpPr>
          <p:cNvPr id="18" name="Text Box 3">
            <a:extLst>
              <a:ext uri="{FF2B5EF4-FFF2-40B4-BE49-F238E27FC236}">
                <a16:creationId xmlns:a16="http://schemas.microsoft.com/office/drawing/2014/main" id="{D1134842-15A6-421C-837E-A405D505A233}"/>
              </a:ext>
            </a:extLst>
          </p:cNvPr>
          <p:cNvSpPr txBox="1">
            <a:spLocks noChangeArrowheads="1"/>
          </p:cNvSpPr>
          <p:nvPr/>
        </p:nvSpPr>
        <p:spPr bwMode="auto">
          <a:xfrm>
            <a:off x="483268" y="1664536"/>
            <a:ext cx="11225463" cy="4395049"/>
          </a:xfrm>
          <a:prstGeom prst="rect">
            <a:avLst/>
          </a:prstGeom>
          <a:noFill/>
          <a:ln w="9525">
            <a:noFill/>
            <a:miter lim="800000"/>
            <a:headEnd/>
            <a:tailEnd/>
          </a:ln>
        </p:spPr>
        <p:txBody>
          <a:bodyPr wrap="square">
            <a:spAutoFit/>
          </a:bodyPr>
          <a:lstStyle/>
          <a:p>
            <a:r>
              <a:rPr lang="it-IT" sz="2400" b="1" dirty="0"/>
              <a:t>2a. L'elasticità incrociata della domanda al prezzo di altri beni </a:t>
            </a:r>
          </a:p>
          <a:p>
            <a:endParaRPr lang="it-IT" b="1" dirty="0"/>
          </a:p>
          <a:p>
            <a:pPr>
              <a:lnSpc>
                <a:spcPct val="90000"/>
              </a:lnSpc>
              <a:buClr>
                <a:srgbClr val="FF0000"/>
              </a:buClr>
            </a:pPr>
            <a:r>
              <a:rPr lang="it-IT" sz="2200" dirty="0"/>
              <a:t>A differenza dell’elasticità della domanda al prezzo del bene, il cui valore è normalmente espresso in modulo, nel caso dell’elasticità incrociata della domanda conta sia il modulo (come indicatore di reattività) sia il segno.</a:t>
            </a:r>
          </a:p>
          <a:p>
            <a:pPr>
              <a:lnSpc>
                <a:spcPct val="90000"/>
              </a:lnSpc>
              <a:buClr>
                <a:srgbClr val="FF0000"/>
              </a:buClr>
            </a:pPr>
            <a:endParaRPr lang="it-IT" sz="2200" dirty="0"/>
          </a:p>
          <a:p>
            <a:pPr>
              <a:lnSpc>
                <a:spcPct val="90000"/>
              </a:lnSpc>
              <a:buClr>
                <a:srgbClr val="FF0000"/>
              </a:buClr>
            </a:pPr>
            <a:r>
              <a:rPr lang="it-IT" sz="2200" dirty="0"/>
              <a:t>Nel caso </a:t>
            </a:r>
            <a:r>
              <a:rPr lang="it-IT" sz="2200" b="1" dirty="0"/>
              <a:t>dell’elasticità incrociata della domanda al prezzo di altri beni </a:t>
            </a:r>
            <a:r>
              <a:rPr lang="it-IT" sz="2200" dirty="0"/>
              <a:t>il significato del segno è il seguente:</a:t>
            </a:r>
          </a:p>
          <a:p>
            <a:pPr>
              <a:lnSpc>
                <a:spcPct val="90000"/>
              </a:lnSpc>
              <a:buClr>
                <a:srgbClr val="FF0000"/>
              </a:buClr>
            </a:pPr>
            <a:endParaRPr lang="it-IT" sz="2200" dirty="0"/>
          </a:p>
          <a:p>
            <a:pPr marL="342900" indent="-342900">
              <a:lnSpc>
                <a:spcPct val="90000"/>
              </a:lnSpc>
              <a:buClr>
                <a:srgbClr val="FF0000"/>
              </a:buClr>
              <a:buFont typeface="Arial" panose="020B0604020202020204" pitchFamily="34" charset="0"/>
              <a:buChar char="•"/>
            </a:pPr>
            <a:r>
              <a:rPr lang="it-IT" sz="2200" dirty="0"/>
              <a:t>Se  </a:t>
            </a:r>
            <a:r>
              <a:rPr lang="it-IT" sz="2200" b="1" dirty="0" err="1"/>
              <a:t>ηi,j</a:t>
            </a:r>
            <a:r>
              <a:rPr lang="it-IT" sz="2200" b="1" dirty="0"/>
              <a:t> &gt; 0 </a:t>
            </a:r>
            <a:r>
              <a:rPr lang="it-IT" sz="2200" dirty="0"/>
              <a:t>i due beni sono </a:t>
            </a:r>
            <a:r>
              <a:rPr lang="it-IT" sz="2200" b="1" dirty="0"/>
              <a:t>sostituti</a:t>
            </a:r>
            <a:r>
              <a:rPr lang="it-IT" sz="2200" dirty="0"/>
              <a:t>: </a:t>
            </a:r>
          </a:p>
          <a:p>
            <a:pPr>
              <a:lnSpc>
                <a:spcPct val="90000"/>
              </a:lnSpc>
              <a:buClr>
                <a:srgbClr val="FF0000"/>
              </a:buClr>
            </a:pPr>
            <a:r>
              <a:rPr lang="it-IT" sz="2200" dirty="0"/>
              <a:t>per esempio treno verso automobile privata</a:t>
            </a:r>
          </a:p>
          <a:p>
            <a:pPr>
              <a:lnSpc>
                <a:spcPct val="90000"/>
              </a:lnSpc>
              <a:buClr>
                <a:srgbClr val="FF0000"/>
              </a:buClr>
            </a:pPr>
            <a:endParaRPr lang="it-IT" sz="2200" dirty="0"/>
          </a:p>
          <a:p>
            <a:pPr marL="342900" indent="-342900">
              <a:lnSpc>
                <a:spcPct val="90000"/>
              </a:lnSpc>
              <a:buClr>
                <a:srgbClr val="FF0000"/>
              </a:buClr>
              <a:buFont typeface="Arial" panose="020B0604020202020204" pitchFamily="34" charset="0"/>
              <a:buChar char="•"/>
            </a:pPr>
            <a:r>
              <a:rPr lang="it-IT" sz="2200" dirty="0"/>
              <a:t>Se  </a:t>
            </a:r>
            <a:r>
              <a:rPr lang="it-IT" sz="2200" b="1" dirty="0" err="1"/>
              <a:t>ηi,j</a:t>
            </a:r>
            <a:r>
              <a:rPr lang="it-IT" sz="2200" b="1" dirty="0"/>
              <a:t> &lt; 0  </a:t>
            </a:r>
            <a:r>
              <a:rPr lang="it-IT" sz="2200" dirty="0"/>
              <a:t>i due beni sono </a:t>
            </a:r>
            <a:r>
              <a:rPr lang="it-IT" sz="2200" b="1" dirty="0"/>
              <a:t>complementari</a:t>
            </a:r>
            <a:r>
              <a:rPr lang="it-IT" sz="2200" dirty="0"/>
              <a:t>: </a:t>
            </a:r>
          </a:p>
          <a:p>
            <a:pPr>
              <a:lnSpc>
                <a:spcPct val="90000"/>
              </a:lnSpc>
              <a:buClr>
                <a:srgbClr val="FF0000"/>
              </a:buClr>
            </a:pPr>
            <a:r>
              <a:rPr lang="it-IT" sz="2200" dirty="0"/>
              <a:t>per esempio automobile privata e benzina</a:t>
            </a:r>
          </a:p>
        </p:txBody>
      </p:sp>
      <p:pic>
        <p:nvPicPr>
          <p:cNvPr id="4" name="Audio 3">
            <a:hlinkClick r:id="" action="ppaction://media"/>
            <a:extLst>
              <a:ext uri="{FF2B5EF4-FFF2-40B4-BE49-F238E27FC236}">
                <a16:creationId xmlns:a16="http://schemas.microsoft.com/office/drawing/2014/main" id="{FFD65E1B-E1E5-45A6-867E-B73AB631D3E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23350939"/>
      </p:ext>
    </p:extLst>
  </p:cSld>
  <p:clrMapOvr>
    <a:masterClrMapping/>
  </p:clrMapOvr>
  <mc:AlternateContent xmlns:mc="http://schemas.openxmlformats.org/markup-compatibility/2006" xmlns:p14="http://schemas.microsoft.com/office/powerpoint/2010/main">
    <mc:Choice Requires="p14">
      <p:transition spd="slow" p14:dur="2000" advTm="7292"/>
    </mc:Choice>
    <mc:Fallback xmlns="">
      <p:transition spd="slow" advTm="7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6A2EF2-1E86-4DB4-AB66-158BE20F1D42}"/>
              </a:ext>
            </a:extLst>
          </p:cNvPr>
          <p:cNvSpPr>
            <a:spLocks noGrp="1"/>
          </p:cNvSpPr>
          <p:nvPr>
            <p:ph type="title"/>
          </p:nvPr>
        </p:nvSpPr>
        <p:spPr>
          <a:xfrm>
            <a:off x="838200" y="379215"/>
            <a:ext cx="10515600" cy="782836"/>
          </a:xfrm>
          <a:ln>
            <a:solidFill>
              <a:schemeClr val="accent1"/>
            </a:solidFill>
          </a:ln>
        </p:spPr>
        <p:txBody>
          <a:bodyPr>
            <a:normAutofit fontScale="90000"/>
          </a:bodyPr>
          <a:lstStyle/>
          <a:p>
            <a:r>
              <a:rPr lang="it-IT" dirty="0"/>
              <a:t>Riepilogo della Teoria: L’elasticità della Domanda</a:t>
            </a:r>
          </a:p>
        </p:txBody>
      </p:sp>
      <p:sp>
        <p:nvSpPr>
          <p:cNvPr id="3" name="Segnaposto numero diapositiva 2">
            <a:extLst>
              <a:ext uri="{FF2B5EF4-FFF2-40B4-BE49-F238E27FC236}">
                <a16:creationId xmlns:a16="http://schemas.microsoft.com/office/drawing/2014/main" id="{1FA4A365-75F8-479A-8FC2-B0ABDA896CA0}"/>
              </a:ext>
            </a:extLst>
          </p:cNvPr>
          <p:cNvSpPr>
            <a:spLocks noGrp="1"/>
          </p:cNvSpPr>
          <p:nvPr>
            <p:ph type="sldNum" sz="quarter" idx="12"/>
          </p:nvPr>
        </p:nvSpPr>
        <p:spPr/>
        <p:txBody>
          <a:bodyPr/>
          <a:lstStyle/>
          <a:p>
            <a:fld id="{F7928277-0371-45E2-83C3-EF9312538B12}" type="slidenum">
              <a:rPr lang="it-IT" smtClean="0"/>
              <a:t>13</a:t>
            </a:fld>
            <a:endParaRPr lang="it-IT"/>
          </a:p>
        </p:txBody>
      </p:sp>
      <p:sp>
        <p:nvSpPr>
          <p:cNvPr id="18" name="Text Box 3">
            <a:extLst>
              <a:ext uri="{FF2B5EF4-FFF2-40B4-BE49-F238E27FC236}">
                <a16:creationId xmlns:a16="http://schemas.microsoft.com/office/drawing/2014/main" id="{D1134842-15A6-421C-837E-A405D505A233}"/>
              </a:ext>
            </a:extLst>
          </p:cNvPr>
          <p:cNvSpPr txBox="1">
            <a:spLocks noChangeArrowheads="1"/>
          </p:cNvSpPr>
          <p:nvPr/>
        </p:nvSpPr>
        <p:spPr bwMode="auto">
          <a:xfrm>
            <a:off x="387733" y="1296047"/>
            <a:ext cx="11225463" cy="5278368"/>
          </a:xfrm>
          <a:prstGeom prst="rect">
            <a:avLst/>
          </a:prstGeom>
          <a:noFill/>
          <a:ln w="9525">
            <a:noFill/>
            <a:miter lim="800000"/>
            <a:headEnd/>
            <a:tailEnd/>
          </a:ln>
        </p:spPr>
        <p:txBody>
          <a:bodyPr wrap="square">
            <a:spAutoFit/>
          </a:bodyPr>
          <a:lstStyle/>
          <a:p>
            <a:r>
              <a:rPr lang="it-IT" sz="2400" b="1" dirty="0"/>
              <a:t>2b. L'elasticità incrociata della domanda al reddito</a:t>
            </a:r>
          </a:p>
          <a:p>
            <a:endParaRPr lang="it-IT" b="1" dirty="0"/>
          </a:p>
          <a:p>
            <a:pPr>
              <a:lnSpc>
                <a:spcPct val="90000"/>
              </a:lnSpc>
              <a:buClr>
                <a:srgbClr val="FF0000"/>
              </a:buClr>
            </a:pPr>
            <a:r>
              <a:rPr lang="it-IT" dirty="0"/>
              <a:t>L’elasticità della domanda al reddito misura la reattività  della quantità domandata di un bene rispetto ad una variazione del reddito dei consumatori :</a:t>
            </a:r>
          </a:p>
          <a:p>
            <a:pPr>
              <a:lnSpc>
                <a:spcPct val="90000"/>
              </a:lnSpc>
              <a:buClr>
                <a:srgbClr val="FF0000"/>
              </a:buClr>
            </a:pPr>
            <a:endParaRPr lang="it-IT" sz="2200" dirty="0"/>
          </a:p>
          <a:p>
            <a:pPr>
              <a:lnSpc>
                <a:spcPct val="90000"/>
              </a:lnSpc>
              <a:buClr>
                <a:srgbClr val="FF0000"/>
              </a:buClr>
            </a:pPr>
            <a:endParaRPr lang="it-IT" sz="2200" dirty="0"/>
          </a:p>
          <a:p>
            <a:pPr>
              <a:lnSpc>
                <a:spcPct val="90000"/>
              </a:lnSpc>
              <a:buClr>
                <a:srgbClr val="FF0000"/>
              </a:buClr>
            </a:pPr>
            <a:endParaRPr lang="it-IT" sz="2200" dirty="0"/>
          </a:p>
          <a:p>
            <a:pPr>
              <a:lnSpc>
                <a:spcPct val="90000"/>
              </a:lnSpc>
              <a:buClr>
                <a:srgbClr val="FF0000"/>
              </a:buClr>
            </a:pPr>
            <a:endParaRPr lang="it-IT" sz="2200" dirty="0"/>
          </a:p>
          <a:p>
            <a:pPr>
              <a:lnSpc>
                <a:spcPct val="90000"/>
              </a:lnSpc>
              <a:buClr>
                <a:srgbClr val="FF0000"/>
              </a:buClr>
            </a:pPr>
            <a:endParaRPr lang="it-IT" sz="2200" dirty="0"/>
          </a:p>
          <a:p>
            <a:pPr>
              <a:lnSpc>
                <a:spcPct val="90000"/>
              </a:lnSpc>
              <a:buClr>
                <a:srgbClr val="FF0000"/>
              </a:buClr>
            </a:pPr>
            <a:r>
              <a:rPr lang="it-IT" sz="2200" dirty="0"/>
              <a:t>A seconda </a:t>
            </a:r>
            <a:r>
              <a:rPr lang="it-IT" sz="2200" b="1" dirty="0"/>
              <a:t>del segno </a:t>
            </a:r>
            <a:r>
              <a:rPr lang="it-IT" sz="2200" dirty="0"/>
              <a:t>dell’elasticità incrociata della domanda al reddito si distinguono le seguenti categorie di beni:</a:t>
            </a:r>
          </a:p>
          <a:p>
            <a:pPr marL="342900" indent="-342900">
              <a:lnSpc>
                <a:spcPct val="90000"/>
              </a:lnSpc>
              <a:spcBef>
                <a:spcPts val="600"/>
              </a:spcBef>
              <a:spcAft>
                <a:spcPts val="600"/>
              </a:spcAft>
              <a:buClr>
                <a:srgbClr val="FF0000"/>
              </a:buClr>
              <a:buFont typeface="Arial" panose="020B0604020202020204" pitchFamily="34" charset="0"/>
              <a:buChar char="•"/>
            </a:pPr>
            <a:r>
              <a:rPr lang="it-IT" sz="2200" b="1" dirty="0"/>
              <a:t>Bene Normale</a:t>
            </a:r>
            <a:r>
              <a:rPr lang="it-IT" sz="2200" dirty="0"/>
              <a:t>: 0 ≤ </a:t>
            </a:r>
            <a:r>
              <a:rPr lang="it-IT" sz="2200" dirty="0" err="1"/>
              <a:t>ηi,y</a:t>
            </a:r>
            <a:r>
              <a:rPr lang="it-IT" sz="2200" dirty="0"/>
              <a:t> ≤ 1   </a:t>
            </a:r>
            <a:r>
              <a:rPr lang="it-IT" sz="2200" dirty="0">
                <a:sym typeface="Wingdings" panose="05000000000000000000" pitchFamily="2" charset="2"/>
              </a:rPr>
              <a:t> </a:t>
            </a:r>
            <a:r>
              <a:rPr lang="it-IT" sz="2200" dirty="0"/>
              <a:t>un aumento del reddito comporta un aumento di Qi</a:t>
            </a:r>
          </a:p>
          <a:p>
            <a:pPr marL="342900" indent="-342900">
              <a:lnSpc>
                <a:spcPct val="90000"/>
              </a:lnSpc>
              <a:spcBef>
                <a:spcPts val="600"/>
              </a:spcBef>
              <a:spcAft>
                <a:spcPts val="600"/>
              </a:spcAft>
              <a:buClr>
                <a:srgbClr val="FF0000"/>
              </a:buClr>
              <a:buFont typeface="Arial" panose="020B0604020202020204" pitchFamily="34" charset="0"/>
              <a:buChar char="•"/>
            </a:pPr>
            <a:r>
              <a:rPr lang="it-IT" sz="2200" b="1" dirty="0"/>
              <a:t>Bene inferiore</a:t>
            </a:r>
            <a:r>
              <a:rPr lang="it-IT" sz="2200" dirty="0"/>
              <a:t>: </a:t>
            </a:r>
            <a:r>
              <a:rPr lang="it-IT" sz="2200" dirty="0" err="1"/>
              <a:t>ηi,y</a:t>
            </a:r>
            <a:r>
              <a:rPr lang="it-IT" sz="2200" dirty="0"/>
              <a:t> &lt; 0 </a:t>
            </a:r>
            <a:r>
              <a:rPr lang="it-IT" sz="2200" dirty="0">
                <a:sym typeface="Wingdings" panose="05000000000000000000" pitchFamily="2" charset="2"/>
              </a:rPr>
              <a:t> </a:t>
            </a:r>
            <a:r>
              <a:rPr lang="it-IT" sz="2200" dirty="0"/>
              <a:t>un aumento del reddito comporta una diminuzione di Qi poiché i consumatori lo sostituiscono con beni di qualità superiore </a:t>
            </a:r>
          </a:p>
          <a:p>
            <a:pPr marL="342900" indent="-342900">
              <a:lnSpc>
                <a:spcPct val="90000"/>
              </a:lnSpc>
              <a:spcBef>
                <a:spcPts val="600"/>
              </a:spcBef>
              <a:spcAft>
                <a:spcPts val="600"/>
              </a:spcAft>
              <a:buClr>
                <a:srgbClr val="FF0000"/>
              </a:buClr>
              <a:buFont typeface="Arial" panose="020B0604020202020204" pitchFamily="34" charset="0"/>
              <a:buChar char="•"/>
            </a:pPr>
            <a:r>
              <a:rPr lang="it-IT" sz="2200" b="1" dirty="0"/>
              <a:t>Bene Di Lusso </a:t>
            </a:r>
            <a:r>
              <a:rPr lang="it-IT" sz="2200" dirty="0" err="1"/>
              <a:t>ηi,y</a:t>
            </a:r>
            <a:r>
              <a:rPr lang="it-IT" sz="2200" dirty="0"/>
              <a:t> &gt; 1 </a:t>
            </a:r>
            <a:r>
              <a:rPr lang="it-IT" sz="2200" dirty="0">
                <a:sym typeface="Wingdings" panose="05000000000000000000" pitchFamily="2" charset="2"/>
              </a:rPr>
              <a:t>un aumento del reddito comporta un aumento più che proporzionale della quantità domandata  (ristoranti, crociere, ecc.)</a:t>
            </a:r>
          </a:p>
        </p:txBody>
      </p:sp>
      <p:pic>
        <p:nvPicPr>
          <p:cNvPr id="4" name="Immagine 3">
            <a:extLst>
              <a:ext uri="{FF2B5EF4-FFF2-40B4-BE49-F238E27FC236}">
                <a16:creationId xmlns:a16="http://schemas.microsoft.com/office/drawing/2014/main" id="{A3CC5AF1-CBE1-4450-83C1-C4DE96FC3D5B}"/>
              </a:ext>
            </a:extLst>
          </p:cNvPr>
          <p:cNvPicPr>
            <a:picLocks noChangeAspect="1"/>
          </p:cNvPicPr>
          <p:nvPr/>
        </p:nvPicPr>
        <p:blipFill>
          <a:blip r:embed="rId4"/>
          <a:stretch>
            <a:fillRect/>
          </a:stretch>
        </p:blipFill>
        <p:spPr>
          <a:xfrm>
            <a:off x="1387979" y="2472147"/>
            <a:ext cx="2783227" cy="1284656"/>
          </a:xfrm>
          <a:prstGeom prst="rect">
            <a:avLst/>
          </a:prstGeom>
        </p:spPr>
      </p:pic>
      <p:pic>
        <p:nvPicPr>
          <p:cNvPr id="5" name="Immagine 4">
            <a:extLst>
              <a:ext uri="{FF2B5EF4-FFF2-40B4-BE49-F238E27FC236}">
                <a16:creationId xmlns:a16="http://schemas.microsoft.com/office/drawing/2014/main" id="{A4C7CABF-1FC7-4120-8196-56B0085E4496}"/>
              </a:ext>
            </a:extLst>
          </p:cNvPr>
          <p:cNvPicPr>
            <a:picLocks noChangeAspect="1"/>
          </p:cNvPicPr>
          <p:nvPr/>
        </p:nvPicPr>
        <p:blipFill>
          <a:blip r:embed="rId5"/>
          <a:stretch>
            <a:fillRect/>
          </a:stretch>
        </p:blipFill>
        <p:spPr>
          <a:xfrm>
            <a:off x="4543937" y="2712008"/>
            <a:ext cx="5096698" cy="1194920"/>
          </a:xfrm>
          <a:prstGeom prst="rect">
            <a:avLst/>
          </a:prstGeom>
        </p:spPr>
      </p:pic>
      <p:pic>
        <p:nvPicPr>
          <p:cNvPr id="6" name="Audio 5">
            <a:hlinkClick r:id="" action="ppaction://media"/>
            <a:extLst>
              <a:ext uri="{FF2B5EF4-FFF2-40B4-BE49-F238E27FC236}">
                <a16:creationId xmlns:a16="http://schemas.microsoft.com/office/drawing/2014/main" id="{7758A669-54A4-4EA2-9707-31A086DE813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2524391"/>
      </p:ext>
    </p:extLst>
  </p:cSld>
  <p:clrMapOvr>
    <a:masterClrMapping/>
  </p:clrMapOvr>
  <mc:AlternateContent xmlns:mc="http://schemas.openxmlformats.org/markup-compatibility/2006" xmlns:p14="http://schemas.microsoft.com/office/powerpoint/2010/main">
    <mc:Choice Requires="p14">
      <p:transition spd="slow" p14:dur="2000" advTm="3560"/>
    </mc:Choice>
    <mc:Fallback xmlns="">
      <p:transition spd="slow" advTm="3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D793A-BFE3-4DEB-BD67-AE33E51D525E}"/>
              </a:ext>
            </a:extLst>
          </p:cNvPr>
          <p:cNvSpPr>
            <a:spLocks noGrp="1"/>
          </p:cNvSpPr>
          <p:nvPr>
            <p:ph type="title"/>
          </p:nvPr>
        </p:nvSpPr>
        <p:spPr>
          <a:xfrm>
            <a:off x="336884" y="365125"/>
            <a:ext cx="11016916" cy="1325563"/>
          </a:xfrm>
          <a:solidFill>
            <a:schemeClr val="bg1">
              <a:lumMod val="85000"/>
            </a:schemeClr>
          </a:solidFill>
          <a:ln>
            <a:solidFill>
              <a:schemeClr val="accent1"/>
            </a:solidFill>
          </a:ln>
        </p:spPr>
        <p:txBody>
          <a:bodyPr>
            <a:normAutofit/>
          </a:bodyPr>
          <a:lstStyle/>
          <a:p>
            <a:r>
              <a:rPr lang="it-IT" dirty="0"/>
              <a:t>Esercizio3 : l’Elasticità Incrociata</a:t>
            </a:r>
          </a:p>
        </p:txBody>
      </p:sp>
      <p:sp>
        <p:nvSpPr>
          <p:cNvPr id="13" name="Rectangle 9">
            <a:extLst>
              <a:ext uri="{FF2B5EF4-FFF2-40B4-BE49-F238E27FC236}">
                <a16:creationId xmlns:a16="http://schemas.microsoft.com/office/drawing/2014/main" id="{56C8135E-776F-4699-A91B-D3D123A60A63}"/>
              </a:ext>
            </a:extLst>
          </p:cNvPr>
          <p:cNvSpPr>
            <a:spLocks noChangeArrowheads="1"/>
          </p:cNvSpPr>
          <p:nvPr/>
        </p:nvSpPr>
        <p:spPr bwMode="auto">
          <a:xfrm>
            <a:off x="206991" y="-1952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6" name="Rectangle 11">
            <a:extLst>
              <a:ext uri="{FF2B5EF4-FFF2-40B4-BE49-F238E27FC236}">
                <a16:creationId xmlns:a16="http://schemas.microsoft.com/office/drawing/2014/main" id="{DC2F5FE9-7A61-4F84-92AA-0F385A5DCF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Rectangle 5">
            <a:extLst>
              <a:ext uri="{FF2B5EF4-FFF2-40B4-BE49-F238E27FC236}">
                <a16:creationId xmlns:a16="http://schemas.microsoft.com/office/drawing/2014/main" id="{701AEFC6-B966-4C9B-86B1-E50FBBC61F6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ttangolo 2">
            <a:extLst>
              <a:ext uri="{FF2B5EF4-FFF2-40B4-BE49-F238E27FC236}">
                <a16:creationId xmlns:a16="http://schemas.microsoft.com/office/drawing/2014/main" id="{34066277-8F59-49EA-A735-2BA4A779A84E}"/>
              </a:ext>
            </a:extLst>
          </p:cNvPr>
          <p:cNvSpPr/>
          <p:nvPr/>
        </p:nvSpPr>
        <p:spPr>
          <a:xfrm>
            <a:off x="336884" y="2000837"/>
            <a:ext cx="7911548" cy="369332"/>
          </a:xfrm>
          <a:prstGeom prst="rect">
            <a:avLst/>
          </a:prstGeom>
        </p:spPr>
        <p:txBody>
          <a:bodyPr wrap="square">
            <a:spAutoFit/>
          </a:bodyPr>
          <a:lstStyle/>
          <a:p>
            <a:r>
              <a:rPr lang="it-IT" dirty="0"/>
              <a:t>Un’impresa ha stimato la seguente funzione di domanda per il proprio prodotto:</a:t>
            </a:r>
          </a:p>
        </p:txBody>
      </p:sp>
      <p:sp>
        <p:nvSpPr>
          <p:cNvPr id="4" name="Rettangolo 3">
            <a:extLst>
              <a:ext uri="{FF2B5EF4-FFF2-40B4-BE49-F238E27FC236}">
                <a16:creationId xmlns:a16="http://schemas.microsoft.com/office/drawing/2014/main" id="{D5629A56-7F77-4C44-BFA5-ABAF6C346264}"/>
              </a:ext>
            </a:extLst>
          </p:cNvPr>
          <p:cNvSpPr/>
          <p:nvPr/>
        </p:nvSpPr>
        <p:spPr>
          <a:xfrm>
            <a:off x="336884" y="3691524"/>
            <a:ext cx="11016916" cy="2862322"/>
          </a:xfrm>
          <a:prstGeom prst="rect">
            <a:avLst/>
          </a:prstGeom>
        </p:spPr>
        <p:txBody>
          <a:bodyPr wrap="square">
            <a:spAutoFit/>
          </a:bodyPr>
          <a:lstStyle/>
          <a:p>
            <a:r>
              <a:rPr lang="it-IT" dirty="0"/>
              <a:t>Dove :</a:t>
            </a:r>
          </a:p>
          <a:p>
            <a:endParaRPr lang="it-IT" dirty="0"/>
          </a:p>
          <a:p>
            <a:r>
              <a:rPr lang="it-IT" b="1" dirty="0"/>
              <a:t>Q</a:t>
            </a:r>
            <a:r>
              <a:rPr lang="it-IT" sz="1400" b="1" dirty="0"/>
              <a:t>A</a:t>
            </a:r>
            <a:r>
              <a:rPr lang="it-IT" b="1" dirty="0"/>
              <a:t> </a:t>
            </a:r>
            <a:r>
              <a:rPr lang="it-IT" dirty="0"/>
              <a:t>è la quantità domandata del prodotto dell’impresa,</a:t>
            </a:r>
          </a:p>
          <a:p>
            <a:r>
              <a:rPr lang="it-IT" b="1" dirty="0"/>
              <a:t>Y</a:t>
            </a:r>
            <a:r>
              <a:rPr lang="it-IT" dirty="0"/>
              <a:t> è il reddito dei consumatori</a:t>
            </a:r>
          </a:p>
          <a:p>
            <a:r>
              <a:rPr lang="it-IT" b="1" i="1" dirty="0" err="1"/>
              <a:t>p</a:t>
            </a:r>
            <a:r>
              <a:rPr lang="it-IT" sz="1200" b="1" i="1" dirty="0" err="1"/>
              <a:t>B</a:t>
            </a:r>
            <a:r>
              <a:rPr lang="it-IT" sz="1200" b="1" i="1" dirty="0"/>
              <a:t> </a:t>
            </a:r>
            <a:r>
              <a:rPr lang="it-IT" dirty="0"/>
              <a:t>il prezzo di un bene correlato.</a:t>
            </a:r>
          </a:p>
          <a:p>
            <a:endParaRPr lang="it-IT" dirty="0"/>
          </a:p>
          <a:p>
            <a:endParaRPr lang="it-IT" dirty="0"/>
          </a:p>
          <a:p>
            <a:pPr marL="342900" indent="-342900">
              <a:buAutoNum type="alphaLcParenR"/>
            </a:pPr>
            <a:r>
              <a:rPr lang="it-IT" dirty="0"/>
              <a:t>Si stabilisca se A e B sono beni sostituti o complementari.</a:t>
            </a:r>
          </a:p>
          <a:p>
            <a:endParaRPr lang="it-IT" dirty="0"/>
          </a:p>
          <a:p>
            <a:r>
              <a:rPr lang="it-IT" dirty="0"/>
              <a:t>b) Si dica inoltre se A è un bene inferiore o normale.</a:t>
            </a:r>
          </a:p>
        </p:txBody>
      </p:sp>
      <p:pic>
        <p:nvPicPr>
          <p:cNvPr id="5" name="Immagine 4">
            <a:extLst>
              <a:ext uri="{FF2B5EF4-FFF2-40B4-BE49-F238E27FC236}">
                <a16:creationId xmlns:a16="http://schemas.microsoft.com/office/drawing/2014/main" id="{8DD7399A-EAB7-41EE-90D7-522F3E4A095E}"/>
              </a:ext>
            </a:extLst>
          </p:cNvPr>
          <p:cNvPicPr>
            <a:picLocks noChangeAspect="1"/>
          </p:cNvPicPr>
          <p:nvPr/>
        </p:nvPicPr>
        <p:blipFill>
          <a:blip r:embed="rId4"/>
          <a:stretch>
            <a:fillRect/>
          </a:stretch>
        </p:blipFill>
        <p:spPr>
          <a:xfrm>
            <a:off x="336884" y="2957317"/>
            <a:ext cx="2030759" cy="407109"/>
          </a:xfrm>
          <a:prstGeom prst="rect">
            <a:avLst/>
          </a:prstGeom>
        </p:spPr>
      </p:pic>
      <p:pic>
        <p:nvPicPr>
          <p:cNvPr id="8" name="Audio 7">
            <a:hlinkClick r:id="" action="ppaction://media"/>
            <a:extLst>
              <a:ext uri="{FF2B5EF4-FFF2-40B4-BE49-F238E27FC236}">
                <a16:creationId xmlns:a16="http://schemas.microsoft.com/office/drawing/2014/main" id="{C6251C71-11CC-4B16-9CC6-94DDE71E29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16611011"/>
      </p:ext>
    </p:extLst>
  </p:cSld>
  <p:clrMapOvr>
    <a:masterClrMapping/>
  </p:clrMapOvr>
  <mc:AlternateContent xmlns:mc="http://schemas.openxmlformats.org/markup-compatibility/2006" xmlns:p14="http://schemas.microsoft.com/office/powerpoint/2010/main">
    <mc:Choice Requires="p14">
      <p:transition spd="slow" p14:dur="2000" advTm="56626"/>
    </mc:Choice>
    <mc:Fallback xmlns="">
      <p:transition spd="slow" advTm="56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D793A-BFE3-4DEB-BD67-AE33E51D525E}"/>
              </a:ext>
            </a:extLst>
          </p:cNvPr>
          <p:cNvSpPr>
            <a:spLocks noGrp="1"/>
          </p:cNvSpPr>
          <p:nvPr>
            <p:ph type="title"/>
          </p:nvPr>
        </p:nvSpPr>
        <p:spPr>
          <a:xfrm>
            <a:off x="336884" y="365125"/>
            <a:ext cx="11016916" cy="1325563"/>
          </a:xfrm>
          <a:solidFill>
            <a:schemeClr val="bg1">
              <a:lumMod val="85000"/>
            </a:schemeClr>
          </a:solidFill>
          <a:ln>
            <a:solidFill>
              <a:schemeClr val="accent1"/>
            </a:solidFill>
          </a:ln>
        </p:spPr>
        <p:txBody>
          <a:bodyPr>
            <a:normAutofit/>
          </a:bodyPr>
          <a:lstStyle/>
          <a:p>
            <a:r>
              <a:rPr lang="it-IT" dirty="0"/>
              <a:t>Esercizio3: l’Elasticità Incrociata</a:t>
            </a:r>
            <a:br>
              <a:rPr lang="it-IT" dirty="0"/>
            </a:br>
            <a:r>
              <a:rPr lang="it-IT" dirty="0"/>
              <a:t>Soluzione</a:t>
            </a:r>
          </a:p>
        </p:txBody>
      </p:sp>
      <p:sp>
        <p:nvSpPr>
          <p:cNvPr id="13" name="Rectangle 9">
            <a:extLst>
              <a:ext uri="{FF2B5EF4-FFF2-40B4-BE49-F238E27FC236}">
                <a16:creationId xmlns:a16="http://schemas.microsoft.com/office/drawing/2014/main" id="{56C8135E-776F-4699-A91B-D3D123A60A63}"/>
              </a:ext>
            </a:extLst>
          </p:cNvPr>
          <p:cNvSpPr>
            <a:spLocks noChangeArrowheads="1"/>
          </p:cNvSpPr>
          <p:nvPr/>
        </p:nvSpPr>
        <p:spPr bwMode="auto">
          <a:xfrm>
            <a:off x="206991" y="-1952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6" name="Rectangle 11">
            <a:extLst>
              <a:ext uri="{FF2B5EF4-FFF2-40B4-BE49-F238E27FC236}">
                <a16:creationId xmlns:a16="http://schemas.microsoft.com/office/drawing/2014/main" id="{DC2F5FE9-7A61-4F84-92AA-0F385A5DCF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Rectangle 5">
            <a:extLst>
              <a:ext uri="{FF2B5EF4-FFF2-40B4-BE49-F238E27FC236}">
                <a16:creationId xmlns:a16="http://schemas.microsoft.com/office/drawing/2014/main" id="{701AEFC6-B966-4C9B-86B1-E50FBBC61F6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8" name="Immagine 7">
            <a:extLst>
              <a:ext uri="{FF2B5EF4-FFF2-40B4-BE49-F238E27FC236}">
                <a16:creationId xmlns:a16="http://schemas.microsoft.com/office/drawing/2014/main" id="{4C2A3481-B4B4-4D8A-A375-4E78411D1F5C}"/>
              </a:ext>
            </a:extLst>
          </p:cNvPr>
          <p:cNvPicPr>
            <a:picLocks noChangeAspect="1"/>
          </p:cNvPicPr>
          <p:nvPr/>
        </p:nvPicPr>
        <p:blipFill>
          <a:blip r:embed="rId4"/>
          <a:stretch>
            <a:fillRect/>
          </a:stretch>
        </p:blipFill>
        <p:spPr>
          <a:xfrm>
            <a:off x="755374" y="2709009"/>
            <a:ext cx="3273287" cy="548866"/>
          </a:xfrm>
          <a:prstGeom prst="rect">
            <a:avLst/>
          </a:prstGeom>
        </p:spPr>
      </p:pic>
      <p:sp>
        <p:nvSpPr>
          <p:cNvPr id="9" name="Rettangolo 8">
            <a:extLst>
              <a:ext uri="{FF2B5EF4-FFF2-40B4-BE49-F238E27FC236}">
                <a16:creationId xmlns:a16="http://schemas.microsoft.com/office/drawing/2014/main" id="{6A4995CB-90B4-402D-92BE-95E1F20F9319}"/>
              </a:ext>
            </a:extLst>
          </p:cNvPr>
          <p:cNvSpPr/>
          <p:nvPr/>
        </p:nvSpPr>
        <p:spPr>
          <a:xfrm>
            <a:off x="755374" y="2136339"/>
            <a:ext cx="8388626" cy="369332"/>
          </a:xfrm>
          <a:prstGeom prst="rect">
            <a:avLst/>
          </a:prstGeom>
        </p:spPr>
        <p:txBody>
          <a:bodyPr wrap="square">
            <a:spAutoFit/>
          </a:bodyPr>
          <a:lstStyle/>
          <a:p>
            <a:r>
              <a:rPr lang="it-IT" b="1" dirty="0"/>
              <a:t>Soluzione:</a:t>
            </a:r>
          </a:p>
        </p:txBody>
      </p:sp>
      <p:sp>
        <p:nvSpPr>
          <p:cNvPr id="10" name="Rettangolo 9">
            <a:extLst>
              <a:ext uri="{FF2B5EF4-FFF2-40B4-BE49-F238E27FC236}">
                <a16:creationId xmlns:a16="http://schemas.microsoft.com/office/drawing/2014/main" id="{B692F79B-270C-45C2-AD17-3649A86131D6}"/>
              </a:ext>
            </a:extLst>
          </p:cNvPr>
          <p:cNvSpPr/>
          <p:nvPr/>
        </p:nvSpPr>
        <p:spPr>
          <a:xfrm>
            <a:off x="755372" y="3783010"/>
            <a:ext cx="10598426" cy="646331"/>
          </a:xfrm>
          <a:prstGeom prst="rect">
            <a:avLst/>
          </a:prstGeom>
        </p:spPr>
        <p:txBody>
          <a:bodyPr wrap="square">
            <a:spAutoFit/>
          </a:bodyPr>
          <a:lstStyle/>
          <a:p>
            <a:r>
              <a:rPr lang="it-IT" dirty="0"/>
              <a:t>a) A e B sono beni sostituti poiché vi è una relazione diretta fra il prezzo del bene B e la quantità domandata del</a:t>
            </a:r>
          </a:p>
          <a:p>
            <a:r>
              <a:rPr lang="it-IT" dirty="0"/>
              <a:t>bene A (all’aumentare del prezzo di B aumenta la quantità domandata di A).</a:t>
            </a:r>
          </a:p>
        </p:txBody>
      </p:sp>
      <p:pic>
        <p:nvPicPr>
          <p:cNvPr id="11" name="Immagine 10">
            <a:extLst>
              <a:ext uri="{FF2B5EF4-FFF2-40B4-BE49-F238E27FC236}">
                <a16:creationId xmlns:a16="http://schemas.microsoft.com/office/drawing/2014/main" id="{253B74F4-1901-41A0-B6C7-400979CF0EAB}"/>
              </a:ext>
            </a:extLst>
          </p:cNvPr>
          <p:cNvPicPr>
            <a:picLocks noChangeAspect="1"/>
          </p:cNvPicPr>
          <p:nvPr/>
        </p:nvPicPr>
        <p:blipFill>
          <a:blip r:embed="rId5"/>
          <a:stretch>
            <a:fillRect/>
          </a:stretch>
        </p:blipFill>
        <p:spPr>
          <a:xfrm>
            <a:off x="755372" y="4550633"/>
            <a:ext cx="794720" cy="545224"/>
          </a:xfrm>
          <a:prstGeom prst="rect">
            <a:avLst/>
          </a:prstGeom>
        </p:spPr>
      </p:pic>
      <p:sp>
        <p:nvSpPr>
          <p:cNvPr id="12" name="Rettangolo 11">
            <a:extLst>
              <a:ext uri="{FF2B5EF4-FFF2-40B4-BE49-F238E27FC236}">
                <a16:creationId xmlns:a16="http://schemas.microsoft.com/office/drawing/2014/main" id="{27299FA1-DF56-4563-961F-E7E90136614B}"/>
              </a:ext>
            </a:extLst>
          </p:cNvPr>
          <p:cNvSpPr/>
          <p:nvPr/>
        </p:nvSpPr>
        <p:spPr>
          <a:xfrm>
            <a:off x="755373" y="5153773"/>
            <a:ext cx="10598425" cy="369332"/>
          </a:xfrm>
          <a:prstGeom prst="rect">
            <a:avLst/>
          </a:prstGeom>
        </p:spPr>
        <p:txBody>
          <a:bodyPr wrap="square">
            <a:spAutoFit/>
          </a:bodyPr>
          <a:lstStyle/>
          <a:p>
            <a:r>
              <a:rPr lang="it-IT" dirty="0"/>
              <a:t>b) A è un bene normale poiché all’aumentare del reddito aumenta anche la quantità domandata di A.</a:t>
            </a:r>
          </a:p>
        </p:txBody>
      </p:sp>
      <p:pic>
        <p:nvPicPr>
          <p:cNvPr id="14" name="Immagine 13">
            <a:extLst>
              <a:ext uri="{FF2B5EF4-FFF2-40B4-BE49-F238E27FC236}">
                <a16:creationId xmlns:a16="http://schemas.microsoft.com/office/drawing/2014/main" id="{6A9F67EA-FAE5-4F66-AAA7-6BF9B3A478C1}"/>
              </a:ext>
            </a:extLst>
          </p:cNvPr>
          <p:cNvPicPr>
            <a:picLocks noChangeAspect="1"/>
          </p:cNvPicPr>
          <p:nvPr/>
        </p:nvPicPr>
        <p:blipFill>
          <a:blip r:embed="rId6"/>
          <a:stretch>
            <a:fillRect/>
          </a:stretch>
        </p:blipFill>
        <p:spPr>
          <a:xfrm>
            <a:off x="2335209" y="4542236"/>
            <a:ext cx="794720" cy="503284"/>
          </a:xfrm>
          <a:prstGeom prst="rect">
            <a:avLst/>
          </a:prstGeom>
        </p:spPr>
      </p:pic>
      <p:cxnSp>
        <p:nvCxnSpPr>
          <p:cNvPr id="17" name="Connettore 2 16">
            <a:extLst>
              <a:ext uri="{FF2B5EF4-FFF2-40B4-BE49-F238E27FC236}">
                <a16:creationId xmlns:a16="http://schemas.microsoft.com/office/drawing/2014/main" id="{3832C7BA-CB82-4924-BE1E-0680ECE3E9E6}"/>
              </a:ext>
            </a:extLst>
          </p:cNvPr>
          <p:cNvCxnSpPr/>
          <p:nvPr/>
        </p:nvCxnSpPr>
        <p:spPr>
          <a:xfrm>
            <a:off x="1636125" y="4823245"/>
            <a:ext cx="516835" cy="0"/>
          </a:xfrm>
          <a:prstGeom prst="straightConnector1">
            <a:avLst/>
          </a:prstGeom>
          <a:ln w="28575" cap="flat" cmpd="dbl"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9" name="Immagine 18">
            <a:extLst>
              <a:ext uri="{FF2B5EF4-FFF2-40B4-BE49-F238E27FC236}">
                <a16:creationId xmlns:a16="http://schemas.microsoft.com/office/drawing/2014/main" id="{3F70326F-FB6B-4C10-BDD3-6F4119A9B663}"/>
              </a:ext>
            </a:extLst>
          </p:cNvPr>
          <p:cNvPicPr>
            <a:picLocks noChangeAspect="1"/>
          </p:cNvPicPr>
          <p:nvPr/>
        </p:nvPicPr>
        <p:blipFill>
          <a:blip r:embed="rId7"/>
          <a:stretch>
            <a:fillRect/>
          </a:stretch>
        </p:blipFill>
        <p:spPr>
          <a:xfrm>
            <a:off x="755372" y="5797844"/>
            <a:ext cx="641652" cy="493568"/>
          </a:xfrm>
          <a:prstGeom prst="rect">
            <a:avLst/>
          </a:prstGeom>
        </p:spPr>
      </p:pic>
      <p:cxnSp>
        <p:nvCxnSpPr>
          <p:cNvPr id="20" name="Connettore 2 19">
            <a:extLst>
              <a:ext uri="{FF2B5EF4-FFF2-40B4-BE49-F238E27FC236}">
                <a16:creationId xmlns:a16="http://schemas.microsoft.com/office/drawing/2014/main" id="{F9FC8C2A-95C9-4542-B57B-8DDB91369BE1}"/>
              </a:ext>
            </a:extLst>
          </p:cNvPr>
          <p:cNvCxnSpPr/>
          <p:nvPr/>
        </p:nvCxnSpPr>
        <p:spPr>
          <a:xfrm>
            <a:off x="1595850" y="6044628"/>
            <a:ext cx="516835" cy="0"/>
          </a:xfrm>
          <a:prstGeom prst="straightConnector1">
            <a:avLst/>
          </a:prstGeom>
          <a:ln w="28575" cap="flat" cmpd="dbl"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1" name="Immagine 20">
            <a:extLst>
              <a:ext uri="{FF2B5EF4-FFF2-40B4-BE49-F238E27FC236}">
                <a16:creationId xmlns:a16="http://schemas.microsoft.com/office/drawing/2014/main" id="{59207A8E-9806-4132-99D8-ED48903A24F2}"/>
              </a:ext>
            </a:extLst>
          </p:cNvPr>
          <p:cNvPicPr>
            <a:picLocks noChangeAspect="1"/>
          </p:cNvPicPr>
          <p:nvPr/>
        </p:nvPicPr>
        <p:blipFill>
          <a:blip r:embed="rId6"/>
          <a:stretch>
            <a:fillRect/>
          </a:stretch>
        </p:blipFill>
        <p:spPr>
          <a:xfrm>
            <a:off x="2311511" y="5853632"/>
            <a:ext cx="794720" cy="503284"/>
          </a:xfrm>
          <a:prstGeom prst="rect">
            <a:avLst/>
          </a:prstGeom>
        </p:spPr>
      </p:pic>
      <p:pic>
        <p:nvPicPr>
          <p:cNvPr id="3" name="Audio 2">
            <a:hlinkClick r:id="" action="ppaction://media"/>
            <a:extLst>
              <a:ext uri="{FF2B5EF4-FFF2-40B4-BE49-F238E27FC236}">
                <a16:creationId xmlns:a16="http://schemas.microsoft.com/office/drawing/2014/main" id="{56D7DA16-D818-415C-BDC8-75D3581D5CB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65253724"/>
      </p:ext>
    </p:extLst>
  </p:cSld>
  <p:clrMapOvr>
    <a:masterClrMapping/>
  </p:clrMapOvr>
  <mc:AlternateContent xmlns:mc="http://schemas.openxmlformats.org/markup-compatibility/2006" xmlns:p14="http://schemas.microsoft.com/office/powerpoint/2010/main">
    <mc:Choice Requires="p14">
      <p:transition spd="slow" p14:dur="2000" advTm="63886"/>
    </mc:Choice>
    <mc:Fallback xmlns="">
      <p:transition spd="slow" advTm="63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D793A-BFE3-4DEB-BD67-AE33E51D525E}"/>
              </a:ext>
            </a:extLst>
          </p:cNvPr>
          <p:cNvSpPr>
            <a:spLocks noGrp="1"/>
          </p:cNvSpPr>
          <p:nvPr>
            <p:ph type="title"/>
          </p:nvPr>
        </p:nvSpPr>
        <p:spPr>
          <a:xfrm>
            <a:off x="336884" y="365125"/>
            <a:ext cx="11016916" cy="1325563"/>
          </a:xfrm>
          <a:solidFill>
            <a:schemeClr val="bg1">
              <a:lumMod val="85000"/>
            </a:schemeClr>
          </a:solidFill>
          <a:ln>
            <a:solidFill>
              <a:schemeClr val="accent1"/>
            </a:solidFill>
          </a:ln>
        </p:spPr>
        <p:txBody>
          <a:bodyPr>
            <a:normAutofit/>
          </a:bodyPr>
          <a:lstStyle/>
          <a:p>
            <a:r>
              <a:rPr lang="it-IT" dirty="0"/>
              <a:t>Esercizio 4 </a:t>
            </a:r>
          </a:p>
        </p:txBody>
      </p:sp>
      <p:sp>
        <p:nvSpPr>
          <p:cNvPr id="13" name="Rectangle 9">
            <a:extLst>
              <a:ext uri="{FF2B5EF4-FFF2-40B4-BE49-F238E27FC236}">
                <a16:creationId xmlns:a16="http://schemas.microsoft.com/office/drawing/2014/main" id="{56C8135E-776F-4699-A91B-D3D123A60A63}"/>
              </a:ext>
            </a:extLst>
          </p:cNvPr>
          <p:cNvSpPr>
            <a:spLocks noChangeArrowheads="1"/>
          </p:cNvSpPr>
          <p:nvPr/>
        </p:nvSpPr>
        <p:spPr bwMode="auto">
          <a:xfrm>
            <a:off x="206991" y="-1952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6" name="Rectangle 11">
            <a:extLst>
              <a:ext uri="{FF2B5EF4-FFF2-40B4-BE49-F238E27FC236}">
                <a16:creationId xmlns:a16="http://schemas.microsoft.com/office/drawing/2014/main" id="{DC2F5FE9-7A61-4F84-92AA-0F385A5DCF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6" name="Rettangolo 5">
            <a:extLst>
              <a:ext uri="{FF2B5EF4-FFF2-40B4-BE49-F238E27FC236}">
                <a16:creationId xmlns:a16="http://schemas.microsoft.com/office/drawing/2014/main" id="{87CFF1D4-2AFB-4264-8D36-EA72C6BB1461}"/>
              </a:ext>
            </a:extLst>
          </p:cNvPr>
          <p:cNvSpPr/>
          <p:nvPr/>
        </p:nvSpPr>
        <p:spPr>
          <a:xfrm>
            <a:off x="206991" y="2154032"/>
            <a:ext cx="11516436" cy="2585323"/>
          </a:xfrm>
          <a:prstGeom prst="rect">
            <a:avLst/>
          </a:prstGeom>
        </p:spPr>
        <p:txBody>
          <a:bodyPr wrap="square">
            <a:spAutoFit/>
          </a:bodyPr>
          <a:lstStyle/>
          <a:p>
            <a:r>
              <a:rPr lang="it-IT" b="1" dirty="0"/>
              <a:t>Domanda</a:t>
            </a:r>
          </a:p>
          <a:p>
            <a:endParaRPr lang="it-IT" dirty="0"/>
          </a:p>
          <a:p>
            <a:r>
              <a:rPr lang="it-IT" dirty="0"/>
              <a:t>Un’impresa fronteggia la seguente curva di domanda: </a:t>
            </a:r>
            <a:r>
              <a:rPr lang="it-IT" b="1" dirty="0"/>
              <a:t>Q = 100 – 4p. </a:t>
            </a:r>
            <a:r>
              <a:rPr lang="it-IT" dirty="0"/>
              <a:t>La quantità prodotta e venduta è pari a 20. </a:t>
            </a:r>
          </a:p>
          <a:p>
            <a:endParaRPr lang="it-IT" dirty="0"/>
          </a:p>
          <a:p>
            <a:r>
              <a:rPr lang="it-IT" dirty="0"/>
              <a:t>Si determini:</a:t>
            </a:r>
          </a:p>
          <a:p>
            <a:endParaRPr lang="it-IT" dirty="0"/>
          </a:p>
          <a:p>
            <a:pPr marL="342900" indent="-342900">
              <a:buAutoNum type="alphaLcParenR"/>
            </a:pPr>
            <a:r>
              <a:rPr lang="it-IT" dirty="0"/>
              <a:t>il prezzo e l’elasticità della domanda per Q = 20;</a:t>
            </a:r>
          </a:p>
          <a:p>
            <a:pPr marL="342900" indent="-342900">
              <a:buAutoNum type="alphaLcParenR"/>
            </a:pPr>
            <a:endParaRPr lang="it-IT" dirty="0"/>
          </a:p>
          <a:p>
            <a:r>
              <a:rPr lang="it-IT" dirty="0"/>
              <a:t>b) se l’impresa deve aumentare o abbassare il prezzo al fine di incrementare i ricavi; </a:t>
            </a:r>
          </a:p>
        </p:txBody>
      </p:sp>
      <p:sp>
        <p:nvSpPr>
          <p:cNvPr id="7" name="Rectangle 5">
            <a:extLst>
              <a:ext uri="{FF2B5EF4-FFF2-40B4-BE49-F238E27FC236}">
                <a16:creationId xmlns:a16="http://schemas.microsoft.com/office/drawing/2014/main" id="{701AEFC6-B966-4C9B-86B1-E50FBBC61F6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8" name="Audio 7">
            <a:hlinkClick r:id="" action="ppaction://media"/>
            <a:extLst>
              <a:ext uri="{FF2B5EF4-FFF2-40B4-BE49-F238E27FC236}">
                <a16:creationId xmlns:a16="http://schemas.microsoft.com/office/drawing/2014/main" id="{F577F8FE-5CF9-491F-A9D2-5AE36309144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361381891"/>
      </p:ext>
    </p:extLst>
  </p:cSld>
  <p:clrMapOvr>
    <a:masterClrMapping/>
  </p:clrMapOvr>
  <mc:AlternateContent xmlns:mc="http://schemas.openxmlformats.org/markup-compatibility/2006" xmlns:p14="http://schemas.microsoft.com/office/powerpoint/2010/main">
    <mc:Choice Requires="p14">
      <p:transition spd="slow" p14:dur="2000" advTm="45155"/>
    </mc:Choice>
    <mc:Fallback xmlns="">
      <p:transition spd="slow" advTm="45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D793A-BFE3-4DEB-BD67-AE33E51D525E}"/>
              </a:ext>
            </a:extLst>
          </p:cNvPr>
          <p:cNvSpPr>
            <a:spLocks noGrp="1"/>
          </p:cNvSpPr>
          <p:nvPr>
            <p:ph type="title"/>
          </p:nvPr>
        </p:nvSpPr>
        <p:spPr>
          <a:xfrm>
            <a:off x="336884" y="365125"/>
            <a:ext cx="11016916" cy="1325563"/>
          </a:xfrm>
          <a:solidFill>
            <a:schemeClr val="bg1">
              <a:lumMod val="85000"/>
            </a:schemeClr>
          </a:solidFill>
          <a:ln>
            <a:solidFill>
              <a:schemeClr val="accent1"/>
            </a:solidFill>
          </a:ln>
        </p:spPr>
        <p:txBody>
          <a:bodyPr>
            <a:normAutofit/>
          </a:bodyPr>
          <a:lstStyle/>
          <a:p>
            <a:r>
              <a:rPr lang="it-IT" dirty="0"/>
              <a:t>Esercizio 4</a:t>
            </a:r>
            <a:br>
              <a:rPr lang="it-IT" dirty="0"/>
            </a:br>
            <a:r>
              <a:rPr lang="it-IT" dirty="0"/>
              <a:t>Soluzione </a:t>
            </a:r>
          </a:p>
        </p:txBody>
      </p:sp>
      <p:sp>
        <p:nvSpPr>
          <p:cNvPr id="13" name="Rectangle 9">
            <a:extLst>
              <a:ext uri="{FF2B5EF4-FFF2-40B4-BE49-F238E27FC236}">
                <a16:creationId xmlns:a16="http://schemas.microsoft.com/office/drawing/2014/main" id="{56C8135E-776F-4699-A91B-D3D123A60A63}"/>
              </a:ext>
            </a:extLst>
          </p:cNvPr>
          <p:cNvSpPr>
            <a:spLocks noChangeArrowheads="1"/>
          </p:cNvSpPr>
          <p:nvPr/>
        </p:nvSpPr>
        <p:spPr bwMode="auto">
          <a:xfrm>
            <a:off x="206991" y="-1952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6" name="Rectangle 11">
            <a:extLst>
              <a:ext uri="{FF2B5EF4-FFF2-40B4-BE49-F238E27FC236}">
                <a16:creationId xmlns:a16="http://schemas.microsoft.com/office/drawing/2014/main" id="{DC2F5FE9-7A61-4F84-92AA-0F385A5DCFA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6" name="Rettangolo 5">
            <a:extLst>
              <a:ext uri="{FF2B5EF4-FFF2-40B4-BE49-F238E27FC236}">
                <a16:creationId xmlns:a16="http://schemas.microsoft.com/office/drawing/2014/main" id="{87CFF1D4-2AFB-4264-8D36-EA72C6BB1461}"/>
              </a:ext>
            </a:extLst>
          </p:cNvPr>
          <p:cNvSpPr/>
          <p:nvPr/>
        </p:nvSpPr>
        <p:spPr>
          <a:xfrm>
            <a:off x="206991" y="2154032"/>
            <a:ext cx="11516436" cy="2308324"/>
          </a:xfrm>
          <a:prstGeom prst="rect">
            <a:avLst/>
          </a:prstGeom>
        </p:spPr>
        <p:txBody>
          <a:bodyPr wrap="square">
            <a:spAutoFit/>
          </a:bodyPr>
          <a:lstStyle/>
          <a:p>
            <a:r>
              <a:rPr lang="it-IT" b="1" dirty="0"/>
              <a:t>Soluzione:</a:t>
            </a:r>
          </a:p>
          <a:p>
            <a:endParaRPr lang="it-IT" dirty="0"/>
          </a:p>
          <a:p>
            <a:r>
              <a:rPr lang="it-IT" dirty="0"/>
              <a:t> Q = 100 – 4p.</a:t>
            </a:r>
          </a:p>
          <a:p>
            <a:endParaRPr lang="it-IT" dirty="0"/>
          </a:p>
          <a:p>
            <a:pPr marL="342900" indent="-342900">
              <a:buAutoNum type="alphaLcParenR"/>
            </a:pPr>
            <a:r>
              <a:rPr lang="it-IT" dirty="0"/>
              <a:t>Per Q = 20, p = 20.</a:t>
            </a:r>
          </a:p>
          <a:p>
            <a:endParaRPr lang="it-IT" dirty="0"/>
          </a:p>
          <a:p>
            <a:r>
              <a:rPr lang="it-IT" dirty="0"/>
              <a:t>b) L’elasticità della domanda al prezzo</a:t>
            </a:r>
          </a:p>
          <a:p>
            <a:r>
              <a:rPr lang="it-IT" b="1" dirty="0"/>
              <a:t>NB: </a:t>
            </a:r>
            <a:r>
              <a:rPr lang="it-IT" dirty="0"/>
              <a:t>Per variazioni infinitesime </a:t>
            </a:r>
          </a:p>
        </p:txBody>
      </p:sp>
      <p:sp>
        <p:nvSpPr>
          <p:cNvPr id="7" name="Rectangle 5">
            <a:extLst>
              <a:ext uri="{FF2B5EF4-FFF2-40B4-BE49-F238E27FC236}">
                <a16:creationId xmlns:a16="http://schemas.microsoft.com/office/drawing/2014/main" id="{701AEFC6-B966-4C9B-86B1-E50FBBC61F6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ttangolo 2">
            <a:extLst>
              <a:ext uri="{FF2B5EF4-FFF2-40B4-BE49-F238E27FC236}">
                <a16:creationId xmlns:a16="http://schemas.microsoft.com/office/drawing/2014/main" id="{C5C7FB14-AF24-4D29-96FD-61BCA4C2962E}"/>
              </a:ext>
            </a:extLst>
          </p:cNvPr>
          <p:cNvSpPr/>
          <p:nvPr/>
        </p:nvSpPr>
        <p:spPr>
          <a:xfrm>
            <a:off x="158235" y="5743120"/>
            <a:ext cx="11613948" cy="646331"/>
          </a:xfrm>
          <a:prstGeom prst="rect">
            <a:avLst/>
          </a:prstGeom>
        </p:spPr>
        <p:txBody>
          <a:bodyPr wrap="square">
            <a:spAutoFit/>
          </a:bodyPr>
          <a:lstStyle/>
          <a:p>
            <a:r>
              <a:rPr lang="it-IT" dirty="0"/>
              <a:t>b) Poiché l’elasticità (per Q=20) in modulo è maggiore di 1, la domanda è «elastica» quindi, al fine di incrementare i</a:t>
            </a:r>
          </a:p>
          <a:p>
            <a:r>
              <a:rPr lang="it-IT" dirty="0"/>
              <a:t>ricavi, l’impresa deve abbassare il prezzo di vendita. </a:t>
            </a:r>
          </a:p>
        </p:txBody>
      </p:sp>
      <p:pic>
        <p:nvPicPr>
          <p:cNvPr id="10" name="Immagine 9">
            <a:extLst>
              <a:ext uri="{FF2B5EF4-FFF2-40B4-BE49-F238E27FC236}">
                <a16:creationId xmlns:a16="http://schemas.microsoft.com/office/drawing/2014/main" id="{05CF6D12-7791-46D4-BCEC-22A69D1C285A}"/>
              </a:ext>
            </a:extLst>
          </p:cNvPr>
          <p:cNvPicPr>
            <a:picLocks noChangeAspect="1"/>
          </p:cNvPicPr>
          <p:nvPr/>
        </p:nvPicPr>
        <p:blipFill>
          <a:blip r:embed="rId4"/>
          <a:stretch>
            <a:fillRect/>
          </a:stretch>
        </p:blipFill>
        <p:spPr>
          <a:xfrm>
            <a:off x="206991" y="4510605"/>
            <a:ext cx="2662190" cy="830190"/>
          </a:xfrm>
          <a:prstGeom prst="rect">
            <a:avLst/>
          </a:prstGeom>
        </p:spPr>
      </p:pic>
      <p:pic>
        <p:nvPicPr>
          <p:cNvPr id="11" name="Immagine 10">
            <a:extLst>
              <a:ext uri="{FF2B5EF4-FFF2-40B4-BE49-F238E27FC236}">
                <a16:creationId xmlns:a16="http://schemas.microsoft.com/office/drawing/2014/main" id="{E8B0A48C-B766-4288-A542-ED9618A07651}"/>
              </a:ext>
            </a:extLst>
          </p:cNvPr>
          <p:cNvPicPr>
            <a:picLocks noChangeAspect="1"/>
          </p:cNvPicPr>
          <p:nvPr/>
        </p:nvPicPr>
        <p:blipFill>
          <a:blip r:embed="rId5"/>
          <a:stretch>
            <a:fillRect/>
          </a:stretch>
        </p:blipFill>
        <p:spPr>
          <a:xfrm>
            <a:off x="3061356" y="4510605"/>
            <a:ext cx="1696174" cy="601324"/>
          </a:xfrm>
          <a:prstGeom prst="rect">
            <a:avLst/>
          </a:prstGeom>
        </p:spPr>
      </p:pic>
      <p:pic>
        <p:nvPicPr>
          <p:cNvPr id="12" name="Immagine 11">
            <a:extLst>
              <a:ext uri="{FF2B5EF4-FFF2-40B4-BE49-F238E27FC236}">
                <a16:creationId xmlns:a16="http://schemas.microsoft.com/office/drawing/2014/main" id="{C34E2B4A-26B5-4C9E-BD0C-3C21F7288330}"/>
              </a:ext>
            </a:extLst>
          </p:cNvPr>
          <p:cNvPicPr>
            <a:picLocks noChangeAspect="1"/>
          </p:cNvPicPr>
          <p:nvPr/>
        </p:nvPicPr>
        <p:blipFill>
          <a:blip r:embed="rId6"/>
          <a:stretch>
            <a:fillRect/>
          </a:stretch>
        </p:blipFill>
        <p:spPr>
          <a:xfrm>
            <a:off x="5869323" y="4563415"/>
            <a:ext cx="1284328" cy="593350"/>
          </a:xfrm>
          <a:prstGeom prst="rect">
            <a:avLst/>
          </a:prstGeom>
        </p:spPr>
      </p:pic>
      <p:pic>
        <p:nvPicPr>
          <p:cNvPr id="4" name="Audio 3">
            <a:hlinkClick r:id="" action="ppaction://media"/>
            <a:extLst>
              <a:ext uri="{FF2B5EF4-FFF2-40B4-BE49-F238E27FC236}">
                <a16:creationId xmlns:a16="http://schemas.microsoft.com/office/drawing/2014/main" id="{36470324-9D2A-4EDA-931D-BB2C1134AD9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94442834"/>
      </p:ext>
    </p:extLst>
  </p:cSld>
  <p:clrMapOvr>
    <a:masterClrMapping/>
  </p:clrMapOvr>
  <mc:AlternateContent xmlns:mc="http://schemas.openxmlformats.org/markup-compatibility/2006" xmlns:p14="http://schemas.microsoft.com/office/powerpoint/2010/main">
    <mc:Choice Requires="p14">
      <p:transition spd="slow" p14:dur="2000" advTm="85583"/>
    </mc:Choice>
    <mc:Fallback xmlns="">
      <p:transition spd="slow" advTm="85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6A2EF2-1E86-4DB4-AB66-158BE20F1D42}"/>
              </a:ext>
            </a:extLst>
          </p:cNvPr>
          <p:cNvSpPr>
            <a:spLocks noGrp="1"/>
          </p:cNvSpPr>
          <p:nvPr>
            <p:ph type="title"/>
          </p:nvPr>
        </p:nvSpPr>
        <p:spPr>
          <a:xfrm>
            <a:off x="838200" y="379215"/>
            <a:ext cx="10515600" cy="782836"/>
          </a:xfrm>
          <a:ln>
            <a:solidFill>
              <a:schemeClr val="accent1"/>
            </a:solidFill>
          </a:ln>
        </p:spPr>
        <p:txBody>
          <a:bodyPr>
            <a:normAutofit fontScale="90000"/>
          </a:bodyPr>
          <a:lstStyle/>
          <a:p>
            <a:r>
              <a:rPr lang="it-IT" dirty="0"/>
              <a:t>Riepilogo della Teoria: L’elasticità della Domanda</a:t>
            </a:r>
          </a:p>
        </p:txBody>
      </p:sp>
      <p:sp>
        <p:nvSpPr>
          <p:cNvPr id="3" name="Segnaposto numero diapositiva 2">
            <a:extLst>
              <a:ext uri="{FF2B5EF4-FFF2-40B4-BE49-F238E27FC236}">
                <a16:creationId xmlns:a16="http://schemas.microsoft.com/office/drawing/2014/main" id="{1FA4A365-75F8-479A-8FC2-B0ABDA896CA0}"/>
              </a:ext>
            </a:extLst>
          </p:cNvPr>
          <p:cNvSpPr>
            <a:spLocks noGrp="1"/>
          </p:cNvSpPr>
          <p:nvPr>
            <p:ph type="sldNum" sz="quarter" idx="12"/>
          </p:nvPr>
        </p:nvSpPr>
        <p:spPr/>
        <p:txBody>
          <a:bodyPr/>
          <a:lstStyle/>
          <a:p>
            <a:fld id="{F7928277-0371-45E2-83C3-EF9312538B12}" type="slidenum">
              <a:rPr lang="it-IT" smtClean="0"/>
              <a:t>2</a:t>
            </a:fld>
            <a:endParaRPr lang="it-IT"/>
          </a:p>
        </p:txBody>
      </p:sp>
      <p:sp>
        <p:nvSpPr>
          <p:cNvPr id="18" name="Text Box 3">
            <a:extLst>
              <a:ext uri="{FF2B5EF4-FFF2-40B4-BE49-F238E27FC236}">
                <a16:creationId xmlns:a16="http://schemas.microsoft.com/office/drawing/2014/main" id="{D1134842-15A6-421C-837E-A405D505A233}"/>
              </a:ext>
            </a:extLst>
          </p:cNvPr>
          <p:cNvSpPr txBox="1">
            <a:spLocks noChangeArrowheads="1"/>
          </p:cNvSpPr>
          <p:nvPr/>
        </p:nvSpPr>
        <p:spPr bwMode="auto">
          <a:xfrm>
            <a:off x="409074" y="1299411"/>
            <a:ext cx="11225463" cy="4278094"/>
          </a:xfrm>
          <a:prstGeom prst="rect">
            <a:avLst/>
          </a:prstGeom>
          <a:noFill/>
          <a:ln w="9525">
            <a:noFill/>
            <a:miter lim="800000"/>
            <a:headEnd/>
            <a:tailEnd/>
          </a:ln>
        </p:spPr>
        <p:txBody>
          <a:bodyPr wrap="square">
            <a:spAutoFit/>
          </a:bodyPr>
          <a:lstStyle/>
          <a:p>
            <a:r>
              <a:rPr lang="it-IT" sz="2400" b="1" dirty="0"/>
              <a:t>1. L’elasticità della domanda al prezzo </a:t>
            </a:r>
          </a:p>
          <a:p>
            <a:pPr marL="342900" indent="-342900">
              <a:buFont typeface="Wingdings" panose="05000000000000000000" pitchFamily="2" charset="2"/>
              <a:buChar char="à"/>
            </a:pPr>
            <a:r>
              <a:rPr lang="it-IT" sz="2400" i="1" dirty="0"/>
              <a:t>Indica in che misura la quantità domandata varia al variare del prezzo. </a:t>
            </a:r>
          </a:p>
          <a:p>
            <a:pPr marL="342900" indent="-342900">
              <a:buFont typeface="Wingdings" panose="05000000000000000000" pitchFamily="2" charset="2"/>
              <a:buChar char="à"/>
            </a:pPr>
            <a:endParaRPr lang="it-IT" sz="2400" i="1" dirty="0"/>
          </a:p>
          <a:p>
            <a:pPr marL="342900" indent="-342900">
              <a:buFont typeface="Wingdings" panose="05000000000000000000" pitchFamily="2" charset="2"/>
              <a:buChar char="à"/>
            </a:pPr>
            <a:r>
              <a:rPr lang="it-IT" sz="2400" i="1" dirty="0"/>
              <a:t>Misura la reattività</a:t>
            </a:r>
            <a:r>
              <a:rPr lang="it-IT" sz="2400" dirty="0"/>
              <a:t> della domanda alle  variazioni del prezzo dello stesso bene.</a:t>
            </a:r>
          </a:p>
          <a:p>
            <a:r>
              <a:rPr lang="it-IT" sz="2400" dirty="0"/>
              <a:t> </a:t>
            </a:r>
          </a:p>
          <a:p>
            <a:r>
              <a:rPr lang="it-IT" sz="2400" dirty="0"/>
              <a:t>E’ definita come rapporto fra la variazione percentuale della quantità domandata e la variazione percentuale del prezzo e si indica di solito con la lettera greca </a:t>
            </a:r>
            <a:r>
              <a:rPr lang="it-IT" sz="2400" dirty="0" err="1"/>
              <a:t>eta</a:t>
            </a:r>
            <a:r>
              <a:rPr lang="it-IT" sz="2400" dirty="0"/>
              <a:t>, </a:t>
            </a:r>
            <a:r>
              <a:rPr lang="it-IT" sz="2400" b="1" i="1" dirty="0">
                <a:sym typeface="Symbol" pitchFamily="18" charset="2"/>
              </a:rPr>
              <a:t></a:t>
            </a:r>
            <a:endParaRPr lang="it-IT" sz="2400" b="1" i="1" dirty="0"/>
          </a:p>
          <a:p>
            <a:endParaRPr lang="it-IT" sz="2400" i="1" dirty="0"/>
          </a:p>
          <a:p>
            <a:r>
              <a:rPr lang="it-IT" sz="2800" dirty="0"/>
              <a:t>	       </a:t>
            </a:r>
            <a:r>
              <a:rPr lang="it-IT" sz="2800" dirty="0">
                <a:latin typeface="Symbol" pitchFamily="18" charset="2"/>
              </a:rPr>
              <a:t>D</a:t>
            </a:r>
            <a:r>
              <a:rPr lang="it-IT" sz="2800" dirty="0"/>
              <a:t>% della quantità domandata</a:t>
            </a:r>
          </a:p>
          <a:p>
            <a:pPr marL="342900" indent="-342900">
              <a:buFont typeface="Symbol" panose="05050102010706020507" pitchFamily="18" charset="2"/>
              <a:buChar char="h"/>
            </a:pPr>
            <a:r>
              <a:rPr lang="it-IT" sz="2400" i="1" dirty="0">
                <a:sym typeface="Symbol" pitchFamily="18" charset="2"/>
              </a:rPr>
              <a:t>= </a:t>
            </a:r>
          </a:p>
          <a:p>
            <a:r>
              <a:rPr lang="it-IT" sz="2800" dirty="0"/>
              <a:t>		       </a:t>
            </a:r>
            <a:r>
              <a:rPr lang="it-IT" sz="2800" dirty="0">
                <a:latin typeface="Symbol" pitchFamily="18" charset="2"/>
              </a:rPr>
              <a:t>D</a:t>
            </a:r>
            <a:r>
              <a:rPr lang="it-IT" sz="2800" dirty="0"/>
              <a:t> % prezzo del bene </a:t>
            </a:r>
          </a:p>
        </p:txBody>
      </p:sp>
      <p:cxnSp>
        <p:nvCxnSpPr>
          <p:cNvPr id="20" name="Connettore diritto 19">
            <a:extLst>
              <a:ext uri="{FF2B5EF4-FFF2-40B4-BE49-F238E27FC236}">
                <a16:creationId xmlns:a16="http://schemas.microsoft.com/office/drawing/2014/main" id="{D345D8DF-3DAF-40E3-8BBF-C196457CC6E6}"/>
              </a:ext>
            </a:extLst>
          </p:cNvPr>
          <p:cNvCxnSpPr/>
          <p:nvPr/>
        </p:nvCxnSpPr>
        <p:spPr>
          <a:xfrm>
            <a:off x="1347537" y="4866858"/>
            <a:ext cx="4235116"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6CE6A150-6826-4B6F-A7BB-A6F44E5FB2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94502626"/>
      </p:ext>
    </p:extLst>
  </p:cSld>
  <p:clrMapOvr>
    <a:masterClrMapping/>
  </p:clrMapOvr>
  <mc:AlternateContent xmlns:mc="http://schemas.openxmlformats.org/markup-compatibility/2006" xmlns:p14="http://schemas.microsoft.com/office/powerpoint/2010/main">
    <mc:Choice Requires="p14">
      <p:transition spd="slow" p14:dur="2000" advTm="16452"/>
    </mc:Choice>
    <mc:Fallback xmlns="">
      <p:transition spd="slow" advTm="16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D793A-BFE3-4DEB-BD67-AE33E51D525E}"/>
              </a:ext>
            </a:extLst>
          </p:cNvPr>
          <p:cNvSpPr>
            <a:spLocks noGrp="1"/>
          </p:cNvSpPr>
          <p:nvPr>
            <p:ph type="title"/>
          </p:nvPr>
        </p:nvSpPr>
        <p:spPr>
          <a:xfrm>
            <a:off x="336884" y="365125"/>
            <a:ext cx="11016916" cy="1325563"/>
          </a:xfrm>
          <a:solidFill>
            <a:schemeClr val="bg1">
              <a:lumMod val="85000"/>
            </a:schemeClr>
          </a:solidFill>
          <a:ln>
            <a:solidFill>
              <a:schemeClr val="accent1"/>
            </a:solidFill>
          </a:ln>
        </p:spPr>
        <p:txBody>
          <a:bodyPr>
            <a:normAutofit/>
          </a:bodyPr>
          <a:lstStyle/>
          <a:p>
            <a:r>
              <a:rPr lang="it-IT" dirty="0"/>
              <a:t>Esercizio1:  l’Elasticità della domanda al prezzo</a:t>
            </a:r>
          </a:p>
        </p:txBody>
      </p:sp>
      <p:sp>
        <p:nvSpPr>
          <p:cNvPr id="3" name="Rettangolo 2">
            <a:extLst>
              <a:ext uri="{FF2B5EF4-FFF2-40B4-BE49-F238E27FC236}">
                <a16:creationId xmlns:a16="http://schemas.microsoft.com/office/drawing/2014/main" id="{CAD756CF-2116-40C2-9BC8-56B0CD7BCE9C}"/>
              </a:ext>
            </a:extLst>
          </p:cNvPr>
          <p:cNvSpPr/>
          <p:nvPr/>
        </p:nvSpPr>
        <p:spPr>
          <a:xfrm>
            <a:off x="336884" y="1793029"/>
            <a:ext cx="11016916" cy="3046988"/>
          </a:xfrm>
          <a:prstGeom prst="rect">
            <a:avLst/>
          </a:prstGeom>
        </p:spPr>
        <p:txBody>
          <a:bodyPr wrap="square">
            <a:spAutoFit/>
          </a:bodyPr>
          <a:lstStyle/>
          <a:p>
            <a:pPr marL="270510" algn="just">
              <a:spcAft>
                <a:spcPts val="0"/>
              </a:spcAft>
            </a:pPr>
            <a:r>
              <a:rPr lang="it-IT" dirty="0">
                <a:latin typeface="Garamond" panose="02020404030301010803" pitchFamily="18" charset="0"/>
                <a:ea typeface="Times New Roman" panose="02020603050405020304" pitchFamily="18" charset="0"/>
                <a:cs typeface="Times New Roman" panose="02020603050405020304" pitchFamily="18" charset="0"/>
              </a:rPr>
              <a:t> </a:t>
            </a:r>
            <a:endParaRPr lang="it-IT" sz="1600" dirty="0">
              <a:latin typeface="Garamond" panose="02020404030301010803" pitchFamily="18" charset="0"/>
              <a:ea typeface="Times New Roman" panose="02020603050405020304" pitchFamily="18" charset="0"/>
              <a:cs typeface="Times New Roman" panose="02020603050405020304" pitchFamily="18" charset="0"/>
            </a:endParaRPr>
          </a:p>
          <a:p>
            <a:pPr marL="270510" algn="just">
              <a:spcAft>
                <a:spcPts val="0"/>
              </a:spcAft>
            </a:pPr>
            <a:r>
              <a:rPr lang="it-IT" b="1" dirty="0">
                <a:latin typeface="Garamond" panose="02020404030301010803" pitchFamily="18" charset="0"/>
                <a:ea typeface="Times New Roman" panose="02020603050405020304" pitchFamily="18" charset="0"/>
                <a:cs typeface="Times New Roman" panose="02020603050405020304" pitchFamily="18" charset="0"/>
              </a:rPr>
              <a:t>Domanda </a:t>
            </a:r>
            <a:endParaRPr lang="it-IT" sz="1600" dirty="0">
              <a:latin typeface="Garamond" panose="02020404030301010803" pitchFamily="18" charset="0"/>
              <a:ea typeface="Times New Roman" panose="02020603050405020304" pitchFamily="18" charset="0"/>
              <a:cs typeface="Times New Roman" panose="02020603050405020304" pitchFamily="18" charset="0"/>
            </a:endParaRPr>
          </a:p>
          <a:p>
            <a:pPr marL="270510" algn="just">
              <a:spcAft>
                <a:spcPts val="0"/>
              </a:spcAft>
            </a:pPr>
            <a:r>
              <a:rPr lang="it-IT" dirty="0">
                <a:latin typeface="Garamond" panose="02020404030301010803" pitchFamily="18" charset="0"/>
                <a:ea typeface="Times New Roman" panose="02020603050405020304" pitchFamily="18" charset="0"/>
                <a:cs typeface="Times New Roman" panose="02020603050405020304" pitchFamily="18" charset="0"/>
              </a:rPr>
              <a:t>In un recente articolo apparso sulla stampa si affermava che negli ultimi quattro anni i prezzi della telefonia fissa in Italia si sono ridotti del 30%. Nello stesso periodo i minuti di conversazione sono aumentati del 40%. </a:t>
            </a:r>
          </a:p>
          <a:p>
            <a:pPr marL="270510" algn="just">
              <a:spcAft>
                <a:spcPts val="0"/>
              </a:spcAft>
            </a:pPr>
            <a:endParaRPr lang="it-IT" sz="1600" dirty="0">
              <a:latin typeface="Garamond" panose="02020404030301010803" pitchFamily="18" charset="0"/>
              <a:ea typeface="Times New Roman" panose="02020603050405020304" pitchFamily="18" charset="0"/>
              <a:cs typeface="Times New Roman" panose="02020603050405020304" pitchFamily="18" charset="0"/>
            </a:endParaRPr>
          </a:p>
          <a:p>
            <a:pPr marL="270510" algn="just">
              <a:spcAft>
                <a:spcPts val="0"/>
              </a:spcAft>
            </a:pPr>
            <a:endParaRPr lang="it-IT" sz="1600" dirty="0">
              <a:latin typeface="Garamond" panose="02020404030301010803" pitchFamily="18" charset="0"/>
              <a:ea typeface="Times New Roman" panose="02020603050405020304" pitchFamily="18" charset="0"/>
              <a:cs typeface="Times New Roman" panose="02020603050405020304" pitchFamily="18" charset="0"/>
            </a:endParaRPr>
          </a:p>
          <a:p>
            <a:pPr marL="342900" lvl="0" indent="-342900" algn="just">
              <a:spcAft>
                <a:spcPts val="0"/>
              </a:spcAft>
              <a:buFont typeface="+mj-lt"/>
              <a:buAutoNum type="arabicParenR"/>
            </a:pPr>
            <a:r>
              <a:rPr lang="it-IT" dirty="0">
                <a:latin typeface="Garamond" panose="02020404030301010803" pitchFamily="18" charset="0"/>
                <a:ea typeface="Times New Roman" panose="02020603050405020304" pitchFamily="18" charset="0"/>
                <a:cs typeface="Times New Roman" panose="02020603050405020304" pitchFamily="18" charset="0"/>
              </a:rPr>
              <a:t>Sulla base di tali dati si calcoli il valore dell’elasticità al prezzo della domanda di conversazione in telefonia fissa. </a:t>
            </a:r>
          </a:p>
          <a:p>
            <a:pPr marL="342900" lvl="0" indent="-342900" algn="just">
              <a:spcAft>
                <a:spcPts val="0"/>
              </a:spcAft>
              <a:buFont typeface="+mj-lt"/>
              <a:buAutoNum type="arabicParenR"/>
            </a:pPr>
            <a:endParaRPr lang="it-IT" sz="1600" dirty="0">
              <a:latin typeface="Garamond" panose="02020404030301010803" pitchFamily="18" charset="0"/>
              <a:ea typeface="Times New Roman" panose="02020603050405020304" pitchFamily="18" charset="0"/>
              <a:cs typeface="Times New Roman" panose="02020603050405020304" pitchFamily="18" charset="0"/>
            </a:endParaRPr>
          </a:p>
          <a:p>
            <a:pPr marL="342900" lvl="0" indent="-342900" algn="just">
              <a:spcAft>
                <a:spcPts val="0"/>
              </a:spcAft>
              <a:buFont typeface="+mj-lt"/>
              <a:buAutoNum type="arabicParenR"/>
            </a:pPr>
            <a:r>
              <a:rPr lang="it-IT" dirty="0">
                <a:latin typeface="Garamond" panose="02020404030301010803" pitchFamily="18" charset="0"/>
                <a:ea typeface="Times New Roman" panose="02020603050405020304" pitchFamily="18" charset="0"/>
                <a:cs typeface="Times New Roman" panose="02020603050405020304" pitchFamily="18" charset="0"/>
              </a:rPr>
              <a:t>Si discutano i limiti derivanti dal calcolo di tale elasticità in un periodo di tempo così ampio.</a:t>
            </a:r>
            <a:endParaRPr lang="it-IT" sz="1600" dirty="0">
              <a:latin typeface="Garamond" panose="02020404030301010803" pitchFamily="18" charset="0"/>
              <a:ea typeface="Times New Roman" panose="02020603050405020304" pitchFamily="18" charset="0"/>
              <a:cs typeface="Times New Roman" panose="02020603050405020304" pitchFamily="18" charset="0"/>
            </a:endParaRPr>
          </a:p>
          <a:p>
            <a:pPr algn="just">
              <a:spcAft>
                <a:spcPts val="0"/>
              </a:spcAft>
            </a:pPr>
            <a:br>
              <a:rPr lang="it-IT" dirty="0">
                <a:latin typeface="Garamond" panose="02020404030301010803" pitchFamily="18" charset="0"/>
                <a:ea typeface="Times New Roman" panose="02020603050405020304" pitchFamily="18" charset="0"/>
                <a:cs typeface="Times New Roman" panose="02020603050405020304" pitchFamily="18" charset="0"/>
              </a:rPr>
            </a:br>
            <a:r>
              <a:rPr lang="it-IT" dirty="0">
                <a:latin typeface="Garamond" panose="02020404030301010803" pitchFamily="18" charset="0"/>
                <a:ea typeface="Times New Roman" panose="02020603050405020304" pitchFamily="18" charset="0"/>
                <a:cs typeface="Times New Roman" panose="02020603050405020304" pitchFamily="18" charset="0"/>
              </a:rPr>
              <a:t> </a:t>
            </a:r>
            <a:endParaRPr lang="it-IT" sz="1600" dirty="0">
              <a:effectLst/>
              <a:latin typeface="Garamond" panose="02020404030301010803" pitchFamily="18" charset="0"/>
              <a:ea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DC5CF67F-667D-4BF9-8BFF-39C752CB26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18165166"/>
      </p:ext>
    </p:extLst>
  </p:cSld>
  <p:clrMapOvr>
    <a:masterClrMapping/>
  </p:clrMapOvr>
  <mc:AlternateContent xmlns:mc="http://schemas.openxmlformats.org/markup-compatibility/2006" xmlns:p14="http://schemas.microsoft.com/office/powerpoint/2010/main">
    <mc:Choice Requires="p14">
      <p:transition spd="slow" p14:dur="2000" advTm="59839"/>
    </mc:Choice>
    <mc:Fallback xmlns="">
      <p:transition spd="slow" advTm="59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D793A-BFE3-4DEB-BD67-AE33E51D525E}"/>
              </a:ext>
            </a:extLst>
          </p:cNvPr>
          <p:cNvSpPr>
            <a:spLocks noGrp="1"/>
          </p:cNvSpPr>
          <p:nvPr>
            <p:ph type="title"/>
          </p:nvPr>
        </p:nvSpPr>
        <p:spPr>
          <a:xfrm>
            <a:off x="336884" y="365125"/>
            <a:ext cx="11016916" cy="1325563"/>
          </a:xfrm>
          <a:solidFill>
            <a:schemeClr val="bg1">
              <a:lumMod val="85000"/>
            </a:schemeClr>
          </a:solidFill>
          <a:ln>
            <a:solidFill>
              <a:schemeClr val="accent1"/>
            </a:solidFill>
          </a:ln>
        </p:spPr>
        <p:txBody>
          <a:bodyPr>
            <a:normAutofit/>
          </a:bodyPr>
          <a:lstStyle/>
          <a:p>
            <a:r>
              <a:rPr lang="it-IT" dirty="0"/>
              <a:t>Esercizio 1:  l’Elasticità della domanda al prezzo</a:t>
            </a:r>
            <a:br>
              <a:rPr lang="it-IT" dirty="0"/>
            </a:br>
            <a:r>
              <a:rPr lang="it-IT" dirty="0"/>
              <a:t>Soluzione</a:t>
            </a:r>
          </a:p>
        </p:txBody>
      </p:sp>
      <p:sp>
        <p:nvSpPr>
          <p:cNvPr id="7" name="Rettangolo 6">
            <a:extLst>
              <a:ext uri="{FF2B5EF4-FFF2-40B4-BE49-F238E27FC236}">
                <a16:creationId xmlns:a16="http://schemas.microsoft.com/office/drawing/2014/main" id="{7675B90B-D591-43CD-95D5-1445C88A4867}"/>
              </a:ext>
            </a:extLst>
          </p:cNvPr>
          <p:cNvSpPr/>
          <p:nvPr/>
        </p:nvSpPr>
        <p:spPr>
          <a:xfrm>
            <a:off x="379565" y="2274838"/>
            <a:ext cx="11104963" cy="923330"/>
          </a:xfrm>
          <a:prstGeom prst="rect">
            <a:avLst/>
          </a:prstGeom>
        </p:spPr>
        <p:txBody>
          <a:bodyPr wrap="square">
            <a:spAutoFit/>
          </a:bodyPr>
          <a:lstStyle/>
          <a:p>
            <a:r>
              <a:rPr lang="it-IT" b="1" dirty="0"/>
              <a:t>Soluzione:</a:t>
            </a:r>
          </a:p>
          <a:p>
            <a:r>
              <a:rPr lang="it-IT" b="1" dirty="0"/>
              <a:t> </a:t>
            </a:r>
          </a:p>
          <a:p>
            <a:r>
              <a:rPr lang="it-IT" dirty="0"/>
              <a:t>a) Il valore dell’elasticità della domanda di minuti di conversazione in telefonia fissa rispetto al prezzo è pari a: </a:t>
            </a:r>
          </a:p>
        </p:txBody>
      </p:sp>
      <p:pic>
        <p:nvPicPr>
          <p:cNvPr id="8" name="Immagine 7">
            <a:extLst>
              <a:ext uri="{FF2B5EF4-FFF2-40B4-BE49-F238E27FC236}">
                <a16:creationId xmlns:a16="http://schemas.microsoft.com/office/drawing/2014/main" id="{1567DF7A-BF3E-4CD9-9FBC-3EED5322911F}"/>
              </a:ext>
            </a:extLst>
          </p:cNvPr>
          <p:cNvPicPr>
            <a:picLocks noChangeAspect="1"/>
          </p:cNvPicPr>
          <p:nvPr/>
        </p:nvPicPr>
        <p:blipFill>
          <a:blip r:embed="rId4"/>
          <a:stretch>
            <a:fillRect/>
          </a:stretch>
        </p:blipFill>
        <p:spPr>
          <a:xfrm>
            <a:off x="638726" y="3460782"/>
            <a:ext cx="3621200" cy="923330"/>
          </a:xfrm>
          <a:prstGeom prst="rect">
            <a:avLst/>
          </a:prstGeom>
        </p:spPr>
      </p:pic>
      <p:sp>
        <p:nvSpPr>
          <p:cNvPr id="9" name="CasellaDiTesto 8">
            <a:extLst>
              <a:ext uri="{FF2B5EF4-FFF2-40B4-BE49-F238E27FC236}">
                <a16:creationId xmlns:a16="http://schemas.microsoft.com/office/drawing/2014/main" id="{4EE1E535-3357-4607-A251-76DE022E616E}"/>
              </a:ext>
            </a:extLst>
          </p:cNvPr>
          <p:cNvSpPr txBox="1"/>
          <p:nvPr/>
        </p:nvSpPr>
        <p:spPr>
          <a:xfrm>
            <a:off x="379565" y="5057216"/>
            <a:ext cx="10974235" cy="923330"/>
          </a:xfrm>
          <a:prstGeom prst="rect">
            <a:avLst/>
          </a:prstGeom>
          <a:noFill/>
        </p:spPr>
        <p:txBody>
          <a:bodyPr wrap="square" rtlCol="0">
            <a:spAutoFit/>
          </a:bodyPr>
          <a:lstStyle/>
          <a:p>
            <a:pPr algn="just"/>
            <a:r>
              <a:rPr lang="it-IT" dirty="0"/>
              <a:t>b) Tale valore non può essere considerato l’effettivo valore dell’elasticità della domanda al prezzo poiché nel periodo considerato (gli ultimi quattro anni) vi sono state rilevanti modificazioni nelle altre condizioni che influenzano la domanda: prezzo dei prodotti sostituti (in particolare la telefonia mobile); reddito dei consumatori…</a:t>
            </a:r>
          </a:p>
        </p:txBody>
      </p:sp>
      <p:pic>
        <p:nvPicPr>
          <p:cNvPr id="10" name="Immagine 9">
            <a:extLst>
              <a:ext uri="{FF2B5EF4-FFF2-40B4-BE49-F238E27FC236}">
                <a16:creationId xmlns:a16="http://schemas.microsoft.com/office/drawing/2014/main" id="{D6CD80F1-08BD-4AED-88D5-B0B4AB2AA4B2}"/>
              </a:ext>
            </a:extLst>
          </p:cNvPr>
          <p:cNvPicPr>
            <a:picLocks noChangeAspect="1"/>
          </p:cNvPicPr>
          <p:nvPr/>
        </p:nvPicPr>
        <p:blipFill>
          <a:blip r:embed="rId5"/>
          <a:stretch>
            <a:fillRect/>
          </a:stretch>
        </p:blipFill>
        <p:spPr>
          <a:xfrm>
            <a:off x="5568196" y="3735539"/>
            <a:ext cx="1856061" cy="552869"/>
          </a:xfrm>
          <a:prstGeom prst="rect">
            <a:avLst/>
          </a:prstGeom>
        </p:spPr>
      </p:pic>
      <p:pic>
        <p:nvPicPr>
          <p:cNvPr id="3" name="Audio 2">
            <a:hlinkClick r:id="" action="ppaction://media"/>
            <a:extLst>
              <a:ext uri="{FF2B5EF4-FFF2-40B4-BE49-F238E27FC236}">
                <a16:creationId xmlns:a16="http://schemas.microsoft.com/office/drawing/2014/main" id="{BD2D404A-16A3-4387-9699-5D0A54B03D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80138116"/>
      </p:ext>
    </p:extLst>
  </p:cSld>
  <p:clrMapOvr>
    <a:masterClrMapping/>
  </p:clrMapOvr>
  <mc:AlternateContent xmlns:mc="http://schemas.openxmlformats.org/markup-compatibility/2006" xmlns:p14="http://schemas.microsoft.com/office/powerpoint/2010/main">
    <mc:Choice Requires="p14">
      <p:transition spd="slow" p14:dur="2000" advTm="83401"/>
    </mc:Choice>
    <mc:Fallback xmlns="">
      <p:transition spd="slow" advTm="83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6A2EF2-1E86-4DB4-AB66-158BE20F1D42}"/>
              </a:ext>
            </a:extLst>
          </p:cNvPr>
          <p:cNvSpPr>
            <a:spLocks noGrp="1"/>
          </p:cNvSpPr>
          <p:nvPr>
            <p:ph type="title"/>
          </p:nvPr>
        </p:nvSpPr>
        <p:spPr>
          <a:xfrm>
            <a:off x="629174" y="379214"/>
            <a:ext cx="10724626" cy="1049519"/>
          </a:xfrm>
          <a:ln>
            <a:solidFill>
              <a:schemeClr val="accent1"/>
            </a:solidFill>
          </a:ln>
        </p:spPr>
        <p:txBody>
          <a:bodyPr>
            <a:normAutofit fontScale="90000"/>
          </a:bodyPr>
          <a:lstStyle/>
          <a:p>
            <a:r>
              <a:rPr lang="it-IT" dirty="0"/>
              <a:t>Riepilogo della Teoria: L’elasticità della Domanda al prezzo </a:t>
            </a:r>
          </a:p>
        </p:txBody>
      </p:sp>
      <p:sp>
        <p:nvSpPr>
          <p:cNvPr id="3" name="Segnaposto numero diapositiva 2">
            <a:extLst>
              <a:ext uri="{FF2B5EF4-FFF2-40B4-BE49-F238E27FC236}">
                <a16:creationId xmlns:a16="http://schemas.microsoft.com/office/drawing/2014/main" id="{1FA4A365-75F8-479A-8FC2-B0ABDA896CA0}"/>
              </a:ext>
            </a:extLst>
          </p:cNvPr>
          <p:cNvSpPr>
            <a:spLocks noGrp="1"/>
          </p:cNvSpPr>
          <p:nvPr>
            <p:ph type="sldNum" sz="quarter" idx="12"/>
          </p:nvPr>
        </p:nvSpPr>
        <p:spPr/>
        <p:txBody>
          <a:bodyPr/>
          <a:lstStyle/>
          <a:p>
            <a:fld id="{F7928277-0371-45E2-83C3-EF9312538B12}" type="slidenum">
              <a:rPr lang="it-IT" smtClean="0"/>
              <a:t>5</a:t>
            </a:fld>
            <a:endParaRPr lang="it-IT"/>
          </a:p>
        </p:txBody>
      </p:sp>
      <p:sp>
        <p:nvSpPr>
          <p:cNvPr id="6" name="Rectangle 3">
            <a:extLst>
              <a:ext uri="{FF2B5EF4-FFF2-40B4-BE49-F238E27FC236}">
                <a16:creationId xmlns:a16="http://schemas.microsoft.com/office/drawing/2014/main" id="{3D9126B5-295F-4026-A033-7488AB212CA3}"/>
              </a:ext>
            </a:extLst>
          </p:cNvPr>
          <p:cNvSpPr txBox="1">
            <a:spLocks noChangeArrowheads="1"/>
          </p:cNvSpPr>
          <p:nvPr/>
        </p:nvSpPr>
        <p:spPr>
          <a:xfrm>
            <a:off x="386988" y="1722429"/>
            <a:ext cx="10966812" cy="43402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400" dirty="0"/>
              <a:t>Poiché normalmente la relazione fra quantità domandata e prezzo è inversa, il valore dell’elasticità è negativo. E’ convenzione fra gli economisti riferirsi al valore assoluto dell’elasticità </a:t>
            </a:r>
          </a:p>
          <a:p>
            <a:endParaRPr lang="it-IT" sz="2400" dirty="0"/>
          </a:p>
          <a:p>
            <a:endParaRPr lang="it-IT" sz="2400" dirty="0"/>
          </a:p>
        </p:txBody>
      </p:sp>
      <p:graphicFrame>
        <p:nvGraphicFramePr>
          <p:cNvPr id="7" name="Object 4">
            <a:extLst>
              <a:ext uri="{FF2B5EF4-FFF2-40B4-BE49-F238E27FC236}">
                <a16:creationId xmlns:a16="http://schemas.microsoft.com/office/drawing/2014/main" id="{1FB416B9-68A0-47DB-8B18-389DF144BA84}"/>
              </a:ext>
            </a:extLst>
          </p:cNvPr>
          <p:cNvGraphicFramePr>
            <a:graphicFrameLocks noChangeAspect="1"/>
          </p:cNvGraphicFramePr>
          <p:nvPr/>
        </p:nvGraphicFramePr>
        <p:xfrm>
          <a:off x="3885989" y="2620169"/>
          <a:ext cx="1955253" cy="1257830"/>
        </p:xfrm>
        <a:graphic>
          <a:graphicData uri="http://schemas.openxmlformats.org/presentationml/2006/ole">
            <mc:AlternateContent xmlns:mc="http://schemas.openxmlformats.org/markup-compatibility/2006">
              <mc:Choice xmlns:v="urn:schemas-microsoft-com:vml" Requires="v">
                <p:oleObj name="Equation" r:id="rId4" imgW="711000" imgH="457200" progId="Equation.3">
                  <p:embed/>
                </p:oleObj>
              </mc:Choice>
              <mc:Fallback>
                <p:oleObj name="Equation" r:id="rId4" imgW="711000" imgH="457200" progId="Equation.3">
                  <p:embed/>
                  <p:pic>
                    <p:nvPicPr>
                      <p:cNvPr id="7" name="Object 4">
                        <a:extLst>
                          <a:ext uri="{FF2B5EF4-FFF2-40B4-BE49-F238E27FC236}">
                            <a16:creationId xmlns:a16="http://schemas.microsoft.com/office/drawing/2014/main" id="{1FB416B9-68A0-47DB-8B18-389DF144BA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5989" y="2620169"/>
                        <a:ext cx="1955253" cy="125783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 name="Rettangolo 3">
            <a:extLst>
              <a:ext uri="{FF2B5EF4-FFF2-40B4-BE49-F238E27FC236}">
                <a16:creationId xmlns:a16="http://schemas.microsoft.com/office/drawing/2014/main" id="{769CAD77-70B4-49D2-8778-5C211958C7E8}"/>
              </a:ext>
            </a:extLst>
          </p:cNvPr>
          <p:cNvSpPr/>
          <p:nvPr/>
        </p:nvSpPr>
        <p:spPr>
          <a:xfrm>
            <a:off x="386988" y="3892541"/>
            <a:ext cx="10427426" cy="2760756"/>
          </a:xfrm>
          <a:prstGeom prst="rect">
            <a:avLst/>
          </a:prstGeom>
        </p:spPr>
        <p:txBody>
          <a:bodyPr wrap="square">
            <a:spAutoFit/>
          </a:bodyPr>
          <a:lstStyle/>
          <a:p>
            <a:pPr marL="841375" lvl="1" indent="-384175">
              <a:lnSpc>
                <a:spcPct val="90000"/>
              </a:lnSpc>
              <a:spcBef>
                <a:spcPts val="600"/>
              </a:spcBef>
              <a:spcAft>
                <a:spcPts val="600"/>
              </a:spcAft>
              <a:tabLst>
                <a:tab pos="1327150" algn="l"/>
              </a:tabLst>
            </a:pPr>
            <a:r>
              <a:rPr lang="it-IT" b="1" dirty="0">
                <a:sym typeface="Wingdings" panose="05000000000000000000" pitchFamily="2" charset="2"/>
              </a:rPr>
              <a:t>Se: </a:t>
            </a:r>
          </a:p>
          <a:p>
            <a:pPr marL="841375" lvl="1" indent="-384175">
              <a:lnSpc>
                <a:spcPct val="90000"/>
              </a:lnSpc>
              <a:spcBef>
                <a:spcPts val="600"/>
              </a:spcBef>
              <a:spcAft>
                <a:spcPts val="600"/>
              </a:spcAft>
              <a:buFont typeface="Arial" panose="020B0604020202020204" pitchFamily="34" charset="0"/>
              <a:buChar char="•"/>
              <a:tabLst>
                <a:tab pos="1327150" algn="l"/>
              </a:tabLst>
            </a:pPr>
            <a:r>
              <a:rPr lang="it-IT" dirty="0"/>
              <a:t>il valore dell’elasticità (in modulo) è &gt; 1  </a:t>
            </a:r>
            <a:r>
              <a:rPr lang="it-IT" dirty="0">
                <a:sym typeface="Wingdings" panose="05000000000000000000" pitchFamily="2" charset="2"/>
              </a:rPr>
              <a:t> </a:t>
            </a:r>
            <a:r>
              <a:rPr lang="it-IT" dirty="0"/>
              <a:t> La curva di domanda si dice </a:t>
            </a:r>
            <a:r>
              <a:rPr lang="it-IT" b="1" dirty="0"/>
              <a:t>“elastica”</a:t>
            </a:r>
          </a:p>
          <a:p>
            <a:pPr marL="841375" lvl="1" indent="-384175">
              <a:lnSpc>
                <a:spcPct val="90000"/>
              </a:lnSpc>
              <a:spcBef>
                <a:spcPts val="600"/>
              </a:spcBef>
              <a:spcAft>
                <a:spcPts val="600"/>
              </a:spcAft>
              <a:buFont typeface="Arial" panose="020B0604020202020204" pitchFamily="34" charset="0"/>
              <a:buChar char="•"/>
              <a:tabLst>
                <a:tab pos="1327150" algn="l"/>
              </a:tabLst>
            </a:pPr>
            <a:r>
              <a:rPr lang="it-IT" dirty="0"/>
              <a:t>il valore dell’elasticità (in modulo) è 0 ≤ </a:t>
            </a:r>
            <a:r>
              <a:rPr lang="it-IT" i="1" dirty="0">
                <a:sym typeface="Symbol" pitchFamily="18" charset="2"/>
              </a:rPr>
              <a:t>  </a:t>
            </a:r>
            <a:r>
              <a:rPr lang="it-IT" dirty="0"/>
              <a:t>&lt; 1 </a:t>
            </a:r>
            <a:r>
              <a:rPr lang="it-IT" dirty="0">
                <a:sym typeface="Wingdings" panose="05000000000000000000" pitchFamily="2" charset="2"/>
              </a:rPr>
              <a:t> La curva di domanda si dice </a:t>
            </a:r>
            <a:r>
              <a:rPr lang="it-IT" b="1" dirty="0">
                <a:sym typeface="Wingdings" panose="05000000000000000000" pitchFamily="2" charset="2"/>
              </a:rPr>
              <a:t>inelastica (</a:t>
            </a:r>
            <a:r>
              <a:rPr lang="it-IT" dirty="0">
                <a:sym typeface="Wingdings" panose="05000000000000000000" pitchFamily="2" charset="2"/>
              </a:rPr>
              <a:t>o rigida)</a:t>
            </a:r>
          </a:p>
          <a:p>
            <a:pPr marL="841375" lvl="1" indent="-384175">
              <a:lnSpc>
                <a:spcPct val="90000"/>
              </a:lnSpc>
              <a:spcBef>
                <a:spcPts val="600"/>
              </a:spcBef>
              <a:spcAft>
                <a:spcPts val="600"/>
              </a:spcAft>
              <a:buFont typeface="Arial" panose="020B0604020202020204" pitchFamily="34" charset="0"/>
              <a:buChar char="•"/>
              <a:tabLst>
                <a:tab pos="1327150" algn="l"/>
              </a:tabLst>
            </a:pPr>
            <a:r>
              <a:rPr lang="it-IT" dirty="0"/>
              <a:t>quando  </a:t>
            </a:r>
            <a:r>
              <a:rPr lang="it-IT" i="1" dirty="0">
                <a:sym typeface="Symbol" pitchFamily="18" charset="2"/>
              </a:rPr>
              <a:t></a:t>
            </a:r>
            <a:r>
              <a:rPr lang="it-IT" dirty="0"/>
              <a:t> = 1 (</a:t>
            </a:r>
            <a:r>
              <a:rPr lang="it-IT" dirty="0">
                <a:latin typeface="Symbol" pitchFamily="18" charset="2"/>
              </a:rPr>
              <a:t>D</a:t>
            </a:r>
            <a:r>
              <a:rPr lang="it-IT" dirty="0"/>
              <a:t> Q</a:t>
            </a:r>
            <a:r>
              <a:rPr lang="it-IT" dirty="0">
                <a:latin typeface="Symbol" pitchFamily="18" charset="2"/>
              </a:rPr>
              <a:t> </a:t>
            </a:r>
            <a:r>
              <a:rPr lang="it-IT" dirty="0"/>
              <a:t>% =</a:t>
            </a:r>
            <a:r>
              <a:rPr lang="it-IT" dirty="0">
                <a:latin typeface="Symbol" pitchFamily="18" charset="2"/>
              </a:rPr>
              <a:t> D</a:t>
            </a:r>
            <a:r>
              <a:rPr lang="it-IT" dirty="0"/>
              <a:t> P % ) </a:t>
            </a:r>
            <a:r>
              <a:rPr lang="it-IT" dirty="0">
                <a:sym typeface="Wingdings" panose="05000000000000000000" pitchFamily="2" charset="2"/>
              </a:rPr>
              <a:t> Domanda con </a:t>
            </a:r>
            <a:r>
              <a:rPr lang="it-IT" b="1" dirty="0">
                <a:sym typeface="Wingdings" panose="05000000000000000000" pitchFamily="2" charset="2"/>
              </a:rPr>
              <a:t>elasticità unitaria</a:t>
            </a:r>
          </a:p>
          <a:p>
            <a:pPr marL="742950" lvl="1" indent="-285750">
              <a:lnSpc>
                <a:spcPct val="90000"/>
              </a:lnSpc>
              <a:spcBef>
                <a:spcPts val="600"/>
              </a:spcBef>
              <a:spcAft>
                <a:spcPts val="600"/>
              </a:spcAft>
              <a:buFont typeface="Wingdings" panose="05000000000000000000" pitchFamily="2" charset="2"/>
              <a:buChar char="à"/>
              <a:tabLst>
                <a:tab pos="1327150" algn="l"/>
              </a:tabLst>
            </a:pPr>
            <a:r>
              <a:rPr lang="it-IT" b="1" dirty="0">
                <a:sym typeface="Wingdings" panose="05000000000000000000" pitchFamily="2" charset="2"/>
              </a:rPr>
              <a:t>Generalizzando: </a:t>
            </a:r>
          </a:p>
          <a:p>
            <a:pPr marL="742950" lvl="1" indent="-285750">
              <a:lnSpc>
                <a:spcPct val="90000"/>
              </a:lnSpc>
              <a:spcBef>
                <a:spcPts val="600"/>
              </a:spcBef>
              <a:spcAft>
                <a:spcPts val="600"/>
              </a:spcAft>
              <a:buFont typeface="Arial" panose="020B0604020202020204" pitchFamily="34" charset="0"/>
              <a:buChar char="•"/>
              <a:tabLst>
                <a:tab pos="1327150" algn="l"/>
              </a:tabLst>
            </a:pPr>
            <a:r>
              <a:rPr lang="it-IT" dirty="0">
                <a:sym typeface="Wingdings" panose="05000000000000000000" pitchFamily="2" charset="2"/>
              </a:rPr>
              <a:t>Più la curva di domanda è piatta più la domanda è elastica</a:t>
            </a:r>
          </a:p>
          <a:p>
            <a:pPr marL="742950" lvl="1" indent="-285750">
              <a:lnSpc>
                <a:spcPct val="90000"/>
              </a:lnSpc>
              <a:spcBef>
                <a:spcPts val="600"/>
              </a:spcBef>
              <a:spcAft>
                <a:spcPts val="600"/>
              </a:spcAft>
              <a:buFont typeface="Arial" panose="020B0604020202020204" pitchFamily="34" charset="0"/>
              <a:buChar char="•"/>
              <a:tabLst>
                <a:tab pos="1327150" algn="l"/>
              </a:tabLst>
            </a:pPr>
            <a:r>
              <a:rPr lang="it-IT" dirty="0">
                <a:sym typeface="Wingdings" panose="05000000000000000000" pitchFamily="2" charset="2"/>
              </a:rPr>
              <a:t>Più la curva di domanda è inclinata più la domanda è rigida </a:t>
            </a:r>
            <a:r>
              <a:rPr lang="it-IT" dirty="0"/>
              <a:t> </a:t>
            </a:r>
          </a:p>
        </p:txBody>
      </p:sp>
      <p:pic>
        <p:nvPicPr>
          <p:cNvPr id="8" name="Audio 7">
            <a:hlinkClick r:id="" action="ppaction://media"/>
            <a:extLst>
              <a:ext uri="{FF2B5EF4-FFF2-40B4-BE49-F238E27FC236}">
                <a16:creationId xmlns:a16="http://schemas.microsoft.com/office/drawing/2014/main" id="{E3855F29-781B-490B-9EC0-14D5F72035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365627261"/>
      </p:ext>
    </p:extLst>
  </p:cSld>
  <p:clrMapOvr>
    <a:masterClrMapping/>
  </p:clrMapOvr>
  <mc:AlternateContent xmlns:mc="http://schemas.openxmlformats.org/markup-compatibility/2006" xmlns:p14="http://schemas.microsoft.com/office/powerpoint/2010/main">
    <mc:Choice Requires="p14">
      <p:transition spd="slow" p14:dur="2000" advTm="8903"/>
    </mc:Choice>
    <mc:Fallback xmlns="">
      <p:transition spd="slow" advTm="8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6A2EF2-1E86-4DB4-AB66-158BE20F1D42}"/>
              </a:ext>
            </a:extLst>
          </p:cNvPr>
          <p:cNvSpPr>
            <a:spLocks noGrp="1"/>
          </p:cNvSpPr>
          <p:nvPr>
            <p:ph type="title"/>
          </p:nvPr>
        </p:nvSpPr>
        <p:spPr>
          <a:xfrm>
            <a:off x="629174" y="379214"/>
            <a:ext cx="10724626" cy="1049519"/>
          </a:xfrm>
          <a:ln>
            <a:solidFill>
              <a:schemeClr val="accent1"/>
            </a:solidFill>
          </a:ln>
        </p:spPr>
        <p:txBody>
          <a:bodyPr>
            <a:normAutofit fontScale="90000"/>
          </a:bodyPr>
          <a:lstStyle/>
          <a:p>
            <a:r>
              <a:rPr lang="it-IT" dirty="0"/>
              <a:t>Riepilogo della Teoria: L’elasticità della Domanda al prezzo </a:t>
            </a:r>
          </a:p>
        </p:txBody>
      </p:sp>
      <p:sp>
        <p:nvSpPr>
          <p:cNvPr id="3" name="Segnaposto numero diapositiva 2">
            <a:extLst>
              <a:ext uri="{FF2B5EF4-FFF2-40B4-BE49-F238E27FC236}">
                <a16:creationId xmlns:a16="http://schemas.microsoft.com/office/drawing/2014/main" id="{1FA4A365-75F8-479A-8FC2-B0ABDA896CA0}"/>
              </a:ext>
            </a:extLst>
          </p:cNvPr>
          <p:cNvSpPr>
            <a:spLocks noGrp="1"/>
          </p:cNvSpPr>
          <p:nvPr>
            <p:ph type="sldNum" sz="quarter" idx="12"/>
          </p:nvPr>
        </p:nvSpPr>
        <p:spPr/>
        <p:txBody>
          <a:bodyPr/>
          <a:lstStyle/>
          <a:p>
            <a:fld id="{F7928277-0371-45E2-83C3-EF9312538B12}" type="slidenum">
              <a:rPr lang="it-IT" smtClean="0"/>
              <a:t>6</a:t>
            </a:fld>
            <a:endParaRPr lang="it-IT"/>
          </a:p>
        </p:txBody>
      </p:sp>
      <p:graphicFrame>
        <p:nvGraphicFramePr>
          <p:cNvPr id="7" name="Object 4">
            <a:extLst>
              <a:ext uri="{FF2B5EF4-FFF2-40B4-BE49-F238E27FC236}">
                <a16:creationId xmlns:a16="http://schemas.microsoft.com/office/drawing/2014/main" id="{1FB416B9-68A0-47DB-8B18-389DF144BA84}"/>
              </a:ext>
            </a:extLst>
          </p:cNvPr>
          <p:cNvGraphicFramePr>
            <a:graphicFrameLocks noChangeAspect="1"/>
          </p:cNvGraphicFramePr>
          <p:nvPr/>
        </p:nvGraphicFramePr>
        <p:xfrm>
          <a:off x="123352" y="1640048"/>
          <a:ext cx="1140274" cy="733547"/>
        </p:xfrm>
        <a:graphic>
          <a:graphicData uri="http://schemas.openxmlformats.org/presentationml/2006/ole">
            <mc:AlternateContent xmlns:mc="http://schemas.openxmlformats.org/markup-compatibility/2006">
              <mc:Choice xmlns:v="urn:schemas-microsoft-com:vml" Requires="v">
                <p:oleObj name="Equation" r:id="rId4" imgW="711000" imgH="457200" progId="Equation.3">
                  <p:embed/>
                </p:oleObj>
              </mc:Choice>
              <mc:Fallback>
                <p:oleObj name="Equation" r:id="rId4" imgW="711000" imgH="457200" progId="Equation.3">
                  <p:embed/>
                  <p:pic>
                    <p:nvPicPr>
                      <p:cNvPr id="7" name="Object 4">
                        <a:extLst>
                          <a:ext uri="{FF2B5EF4-FFF2-40B4-BE49-F238E27FC236}">
                            <a16:creationId xmlns:a16="http://schemas.microsoft.com/office/drawing/2014/main" id="{1FB416B9-68A0-47DB-8B18-389DF144BA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352" y="1640048"/>
                        <a:ext cx="1140274" cy="73354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8" name="Line 5">
            <a:extLst>
              <a:ext uri="{FF2B5EF4-FFF2-40B4-BE49-F238E27FC236}">
                <a16:creationId xmlns:a16="http://schemas.microsoft.com/office/drawing/2014/main" id="{7E423AD3-768D-4C1B-B174-2B6B47DE6007}"/>
              </a:ext>
            </a:extLst>
          </p:cNvPr>
          <p:cNvSpPr>
            <a:spLocks noChangeShapeType="1"/>
          </p:cNvSpPr>
          <p:nvPr/>
        </p:nvSpPr>
        <p:spPr bwMode="auto">
          <a:xfrm>
            <a:off x="617289" y="5562600"/>
            <a:ext cx="4038600" cy="0"/>
          </a:xfrm>
          <a:prstGeom prst="line">
            <a:avLst/>
          </a:prstGeom>
          <a:noFill/>
          <a:ln w="38100">
            <a:solidFill>
              <a:schemeClr val="tx1"/>
            </a:solidFill>
            <a:round/>
            <a:headEnd/>
            <a:tailEnd type="triangle" w="med" len="med"/>
          </a:ln>
        </p:spPr>
        <p:txBody>
          <a:bodyPr wrap="none" anchor="ctr"/>
          <a:lstStyle/>
          <a:p>
            <a:endParaRPr lang="it-IT"/>
          </a:p>
        </p:txBody>
      </p:sp>
      <p:sp>
        <p:nvSpPr>
          <p:cNvPr id="9" name="Line 6">
            <a:extLst>
              <a:ext uri="{FF2B5EF4-FFF2-40B4-BE49-F238E27FC236}">
                <a16:creationId xmlns:a16="http://schemas.microsoft.com/office/drawing/2014/main" id="{4DAB09AE-88A0-49C9-9FDD-03AE6EAEF66F}"/>
              </a:ext>
            </a:extLst>
          </p:cNvPr>
          <p:cNvSpPr>
            <a:spLocks noChangeShapeType="1"/>
          </p:cNvSpPr>
          <p:nvPr/>
        </p:nvSpPr>
        <p:spPr bwMode="auto">
          <a:xfrm flipV="1">
            <a:off x="693489" y="2743200"/>
            <a:ext cx="0" cy="2819400"/>
          </a:xfrm>
          <a:prstGeom prst="line">
            <a:avLst/>
          </a:prstGeom>
          <a:noFill/>
          <a:ln w="38100">
            <a:solidFill>
              <a:schemeClr val="tx1"/>
            </a:solidFill>
            <a:round/>
            <a:headEnd/>
            <a:tailEnd type="triangle" w="med" len="med"/>
          </a:ln>
        </p:spPr>
        <p:txBody>
          <a:bodyPr wrap="none" anchor="ctr"/>
          <a:lstStyle/>
          <a:p>
            <a:endParaRPr lang="it-IT"/>
          </a:p>
        </p:txBody>
      </p:sp>
      <p:sp>
        <p:nvSpPr>
          <p:cNvPr id="10" name="Line 7">
            <a:extLst>
              <a:ext uri="{FF2B5EF4-FFF2-40B4-BE49-F238E27FC236}">
                <a16:creationId xmlns:a16="http://schemas.microsoft.com/office/drawing/2014/main" id="{74B81850-AAF5-4F62-A144-96379FC15B1F}"/>
              </a:ext>
            </a:extLst>
          </p:cNvPr>
          <p:cNvSpPr>
            <a:spLocks noChangeShapeType="1"/>
          </p:cNvSpPr>
          <p:nvPr/>
        </p:nvSpPr>
        <p:spPr bwMode="auto">
          <a:xfrm>
            <a:off x="693489" y="3276600"/>
            <a:ext cx="2743200" cy="2286000"/>
          </a:xfrm>
          <a:prstGeom prst="line">
            <a:avLst/>
          </a:prstGeom>
          <a:noFill/>
          <a:ln w="57150">
            <a:solidFill>
              <a:srgbClr val="000099"/>
            </a:solidFill>
            <a:round/>
            <a:headEnd/>
            <a:tailEnd/>
          </a:ln>
        </p:spPr>
        <p:txBody>
          <a:bodyPr wrap="none" anchor="ctr"/>
          <a:lstStyle/>
          <a:p>
            <a:endParaRPr lang="it-IT"/>
          </a:p>
        </p:txBody>
      </p:sp>
      <p:sp>
        <p:nvSpPr>
          <p:cNvPr id="11" name="Text Box 8">
            <a:extLst>
              <a:ext uri="{FF2B5EF4-FFF2-40B4-BE49-F238E27FC236}">
                <a16:creationId xmlns:a16="http://schemas.microsoft.com/office/drawing/2014/main" id="{179DCE6A-716D-43CD-9862-3F020B8F58EC}"/>
              </a:ext>
            </a:extLst>
          </p:cNvPr>
          <p:cNvSpPr txBox="1">
            <a:spLocks noChangeArrowheads="1"/>
          </p:cNvSpPr>
          <p:nvPr/>
        </p:nvSpPr>
        <p:spPr bwMode="auto">
          <a:xfrm>
            <a:off x="3527177" y="5143500"/>
            <a:ext cx="1573212" cy="276225"/>
          </a:xfrm>
          <a:prstGeom prst="rect">
            <a:avLst/>
          </a:prstGeom>
          <a:noFill/>
          <a:ln w="9525">
            <a:noFill/>
            <a:miter lim="800000"/>
            <a:headEnd/>
            <a:tailEnd/>
          </a:ln>
        </p:spPr>
        <p:txBody>
          <a:bodyPr>
            <a:spAutoFit/>
          </a:bodyPr>
          <a:lstStyle/>
          <a:p>
            <a:r>
              <a:rPr lang="it-IT" b="1">
                <a:solidFill>
                  <a:srgbClr val="000099"/>
                </a:solidFill>
              </a:rPr>
              <a:t>Elasticità = 0</a:t>
            </a:r>
          </a:p>
        </p:txBody>
      </p:sp>
      <p:sp>
        <p:nvSpPr>
          <p:cNvPr id="12" name="Line 9">
            <a:extLst>
              <a:ext uri="{FF2B5EF4-FFF2-40B4-BE49-F238E27FC236}">
                <a16:creationId xmlns:a16="http://schemas.microsoft.com/office/drawing/2014/main" id="{6F037DB9-434E-4929-B805-BD92911EE3EE}"/>
              </a:ext>
            </a:extLst>
          </p:cNvPr>
          <p:cNvSpPr>
            <a:spLocks noChangeShapeType="1"/>
          </p:cNvSpPr>
          <p:nvPr/>
        </p:nvSpPr>
        <p:spPr bwMode="auto">
          <a:xfrm flipH="1">
            <a:off x="2192114" y="3653685"/>
            <a:ext cx="1105250" cy="672629"/>
          </a:xfrm>
          <a:prstGeom prst="line">
            <a:avLst/>
          </a:prstGeom>
          <a:noFill/>
          <a:ln w="38100">
            <a:solidFill>
              <a:srgbClr val="000099"/>
            </a:solidFill>
            <a:round/>
            <a:headEnd/>
            <a:tailEnd type="arrow" w="med" len="med"/>
          </a:ln>
        </p:spPr>
        <p:txBody>
          <a:bodyPr wrap="none" anchor="ctr"/>
          <a:lstStyle/>
          <a:p>
            <a:endParaRPr lang="it-IT"/>
          </a:p>
        </p:txBody>
      </p:sp>
      <p:sp>
        <p:nvSpPr>
          <p:cNvPr id="13" name="Text Box 12">
            <a:extLst>
              <a:ext uri="{FF2B5EF4-FFF2-40B4-BE49-F238E27FC236}">
                <a16:creationId xmlns:a16="http://schemas.microsoft.com/office/drawing/2014/main" id="{5913A5A0-1B4E-4341-B048-03A7C64A1991}"/>
              </a:ext>
            </a:extLst>
          </p:cNvPr>
          <p:cNvSpPr txBox="1">
            <a:spLocks noChangeArrowheads="1"/>
          </p:cNvSpPr>
          <p:nvPr/>
        </p:nvSpPr>
        <p:spPr bwMode="auto">
          <a:xfrm>
            <a:off x="3316187" y="3359508"/>
            <a:ext cx="3344863" cy="396875"/>
          </a:xfrm>
          <a:prstGeom prst="rect">
            <a:avLst/>
          </a:prstGeom>
          <a:noFill/>
          <a:ln w="9525">
            <a:noFill/>
            <a:miter lim="800000"/>
            <a:headEnd/>
            <a:tailEnd/>
          </a:ln>
        </p:spPr>
        <p:txBody>
          <a:bodyPr wrap="none">
            <a:spAutoFit/>
          </a:bodyPr>
          <a:lstStyle/>
          <a:p>
            <a:r>
              <a:rPr lang="it-IT" sz="2000" b="1" dirty="0">
                <a:solidFill>
                  <a:srgbClr val="000099"/>
                </a:solidFill>
              </a:rPr>
              <a:t>Punto di elasticità unitaria</a:t>
            </a:r>
          </a:p>
        </p:txBody>
      </p:sp>
      <p:sp>
        <p:nvSpPr>
          <p:cNvPr id="14" name="Text Box 13">
            <a:extLst>
              <a:ext uri="{FF2B5EF4-FFF2-40B4-BE49-F238E27FC236}">
                <a16:creationId xmlns:a16="http://schemas.microsoft.com/office/drawing/2014/main" id="{E6563157-3737-407B-8930-C1EE7F7D2FF9}"/>
              </a:ext>
            </a:extLst>
          </p:cNvPr>
          <p:cNvSpPr txBox="1">
            <a:spLocks noChangeArrowheads="1"/>
          </p:cNvSpPr>
          <p:nvPr/>
        </p:nvSpPr>
        <p:spPr bwMode="auto">
          <a:xfrm>
            <a:off x="1602508" y="3295807"/>
            <a:ext cx="1594434" cy="369332"/>
          </a:xfrm>
          <a:prstGeom prst="rect">
            <a:avLst/>
          </a:prstGeom>
          <a:noFill/>
          <a:ln w="9525">
            <a:noFill/>
            <a:miter lim="800000"/>
            <a:headEnd/>
            <a:tailEnd/>
          </a:ln>
        </p:spPr>
        <p:txBody>
          <a:bodyPr wrap="square">
            <a:spAutoFit/>
          </a:bodyPr>
          <a:lstStyle/>
          <a:p>
            <a:r>
              <a:rPr lang="it-IT" b="1" dirty="0">
                <a:solidFill>
                  <a:srgbClr val="000099"/>
                </a:solidFill>
              </a:rPr>
              <a:t>Tratto Elastico</a:t>
            </a:r>
          </a:p>
        </p:txBody>
      </p:sp>
      <p:sp>
        <p:nvSpPr>
          <p:cNvPr id="15" name="Text Box 14">
            <a:extLst>
              <a:ext uri="{FF2B5EF4-FFF2-40B4-BE49-F238E27FC236}">
                <a16:creationId xmlns:a16="http://schemas.microsoft.com/office/drawing/2014/main" id="{7FBF6861-FBC9-43A9-AAE7-8257114E62AF}"/>
              </a:ext>
            </a:extLst>
          </p:cNvPr>
          <p:cNvSpPr txBox="1">
            <a:spLocks noChangeArrowheads="1"/>
          </p:cNvSpPr>
          <p:nvPr/>
        </p:nvSpPr>
        <p:spPr bwMode="auto">
          <a:xfrm>
            <a:off x="2981779" y="4552924"/>
            <a:ext cx="1715085" cy="369332"/>
          </a:xfrm>
          <a:prstGeom prst="rect">
            <a:avLst/>
          </a:prstGeom>
          <a:noFill/>
          <a:ln w="9525">
            <a:noFill/>
            <a:miter lim="800000"/>
            <a:headEnd/>
            <a:tailEnd/>
          </a:ln>
        </p:spPr>
        <p:txBody>
          <a:bodyPr wrap="none">
            <a:spAutoFit/>
          </a:bodyPr>
          <a:lstStyle/>
          <a:p>
            <a:r>
              <a:rPr lang="it-IT" b="1" dirty="0">
                <a:solidFill>
                  <a:srgbClr val="000099"/>
                </a:solidFill>
              </a:rPr>
              <a:t>Tratto Inelastico</a:t>
            </a:r>
          </a:p>
        </p:txBody>
      </p:sp>
      <p:sp>
        <p:nvSpPr>
          <p:cNvPr id="16" name="AutoShape 15">
            <a:extLst>
              <a:ext uri="{FF2B5EF4-FFF2-40B4-BE49-F238E27FC236}">
                <a16:creationId xmlns:a16="http://schemas.microsoft.com/office/drawing/2014/main" id="{A821BC99-5EC5-402D-999E-759654CEDD3D}"/>
              </a:ext>
            </a:extLst>
          </p:cNvPr>
          <p:cNvSpPr>
            <a:spLocks/>
          </p:cNvSpPr>
          <p:nvPr/>
        </p:nvSpPr>
        <p:spPr bwMode="auto">
          <a:xfrm rot="-2944484">
            <a:off x="1448346" y="2902743"/>
            <a:ext cx="177800" cy="1687513"/>
          </a:xfrm>
          <a:prstGeom prst="rightBrace">
            <a:avLst>
              <a:gd name="adj1" fmla="val 79092"/>
              <a:gd name="adj2" fmla="val 50000"/>
            </a:avLst>
          </a:prstGeom>
          <a:noFill/>
          <a:ln w="38100">
            <a:solidFill>
              <a:srgbClr val="000099"/>
            </a:solidFill>
            <a:round/>
            <a:headEnd/>
            <a:tailEnd/>
          </a:ln>
        </p:spPr>
        <p:txBody>
          <a:bodyPr vert="eaVert" wrap="none" anchor="ctr"/>
          <a:lstStyle/>
          <a:p>
            <a:pPr algn="ctr"/>
            <a:endParaRPr lang="it-IT"/>
          </a:p>
        </p:txBody>
      </p:sp>
      <p:sp>
        <p:nvSpPr>
          <p:cNvPr id="17" name="AutoShape 16">
            <a:extLst>
              <a:ext uri="{FF2B5EF4-FFF2-40B4-BE49-F238E27FC236}">
                <a16:creationId xmlns:a16="http://schemas.microsoft.com/office/drawing/2014/main" id="{12ECB82A-BB43-4343-B5CF-A1C2F9373168}"/>
              </a:ext>
            </a:extLst>
          </p:cNvPr>
          <p:cNvSpPr>
            <a:spLocks/>
          </p:cNvSpPr>
          <p:nvPr/>
        </p:nvSpPr>
        <p:spPr bwMode="auto">
          <a:xfrm rot="-2944484">
            <a:off x="2811077" y="4105695"/>
            <a:ext cx="186908" cy="1588879"/>
          </a:xfrm>
          <a:prstGeom prst="rightBrace">
            <a:avLst>
              <a:gd name="adj1" fmla="val 83333"/>
              <a:gd name="adj2" fmla="val 50000"/>
            </a:avLst>
          </a:prstGeom>
          <a:noFill/>
          <a:ln w="38100">
            <a:solidFill>
              <a:srgbClr val="000099"/>
            </a:solidFill>
            <a:round/>
            <a:headEnd/>
            <a:tailEnd/>
          </a:ln>
        </p:spPr>
        <p:txBody>
          <a:bodyPr vert="eaVert" wrap="none" anchor="ctr"/>
          <a:lstStyle/>
          <a:p>
            <a:pPr algn="ctr"/>
            <a:endParaRPr lang="it-IT"/>
          </a:p>
        </p:txBody>
      </p:sp>
      <p:sp>
        <p:nvSpPr>
          <p:cNvPr id="18" name="Text Box 17">
            <a:extLst>
              <a:ext uri="{FF2B5EF4-FFF2-40B4-BE49-F238E27FC236}">
                <a16:creationId xmlns:a16="http://schemas.microsoft.com/office/drawing/2014/main" id="{A1C33716-AC3A-425F-BA1F-91A2AEF03CEE}"/>
              </a:ext>
            </a:extLst>
          </p:cNvPr>
          <p:cNvSpPr txBox="1">
            <a:spLocks noChangeArrowheads="1"/>
          </p:cNvSpPr>
          <p:nvPr/>
        </p:nvSpPr>
        <p:spPr bwMode="auto">
          <a:xfrm>
            <a:off x="3360489" y="5715000"/>
            <a:ext cx="1144588" cy="396875"/>
          </a:xfrm>
          <a:prstGeom prst="rect">
            <a:avLst/>
          </a:prstGeom>
          <a:noFill/>
          <a:ln w="9525">
            <a:noFill/>
            <a:miter lim="800000"/>
            <a:headEnd/>
            <a:tailEnd/>
          </a:ln>
        </p:spPr>
        <p:txBody>
          <a:bodyPr wrap="none">
            <a:spAutoFit/>
          </a:bodyPr>
          <a:lstStyle/>
          <a:p>
            <a:r>
              <a:rPr lang="it-IT" sz="2000" i="1"/>
              <a:t>Quantità</a:t>
            </a:r>
          </a:p>
        </p:txBody>
      </p:sp>
      <p:sp>
        <p:nvSpPr>
          <p:cNvPr id="19" name="Text Box 18">
            <a:extLst>
              <a:ext uri="{FF2B5EF4-FFF2-40B4-BE49-F238E27FC236}">
                <a16:creationId xmlns:a16="http://schemas.microsoft.com/office/drawing/2014/main" id="{481D8765-5550-409F-B032-26AEC21A31A8}"/>
              </a:ext>
            </a:extLst>
          </p:cNvPr>
          <p:cNvSpPr txBox="1">
            <a:spLocks noChangeArrowheads="1"/>
          </p:cNvSpPr>
          <p:nvPr/>
        </p:nvSpPr>
        <p:spPr bwMode="auto">
          <a:xfrm rot="-5297802">
            <a:off x="-127248" y="2743200"/>
            <a:ext cx="974725" cy="396875"/>
          </a:xfrm>
          <a:prstGeom prst="rect">
            <a:avLst/>
          </a:prstGeom>
          <a:noFill/>
          <a:ln w="9525">
            <a:noFill/>
            <a:miter lim="800000"/>
            <a:headEnd/>
            <a:tailEnd/>
          </a:ln>
        </p:spPr>
        <p:txBody>
          <a:bodyPr wrap="none">
            <a:spAutoFit/>
          </a:bodyPr>
          <a:lstStyle/>
          <a:p>
            <a:r>
              <a:rPr lang="it-IT" sz="2000" i="1"/>
              <a:t>Prezzo</a:t>
            </a:r>
          </a:p>
        </p:txBody>
      </p:sp>
      <p:sp>
        <p:nvSpPr>
          <p:cNvPr id="20" name="Text Box 8">
            <a:extLst>
              <a:ext uri="{FF2B5EF4-FFF2-40B4-BE49-F238E27FC236}">
                <a16:creationId xmlns:a16="http://schemas.microsoft.com/office/drawing/2014/main" id="{EE8D9B5F-C93F-4A02-AB43-594312075830}"/>
              </a:ext>
            </a:extLst>
          </p:cNvPr>
          <p:cNvSpPr txBox="1">
            <a:spLocks noChangeArrowheads="1"/>
          </p:cNvSpPr>
          <p:nvPr/>
        </p:nvSpPr>
        <p:spPr bwMode="auto">
          <a:xfrm>
            <a:off x="883989" y="2857500"/>
            <a:ext cx="1573213" cy="338138"/>
          </a:xfrm>
          <a:prstGeom prst="rect">
            <a:avLst/>
          </a:prstGeom>
          <a:noFill/>
          <a:ln w="9525">
            <a:noFill/>
            <a:miter lim="800000"/>
            <a:headEnd/>
            <a:tailEnd/>
          </a:ln>
        </p:spPr>
        <p:txBody>
          <a:bodyPr>
            <a:spAutoFit/>
          </a:bodyPr>
          <a:lstStyle/>
          <a:p>
            <a:r>
              <a:rPr lang="it-IT" b="1">
                <a:solidFill>
                  <a:srgbClr val="000099"/>
                </a:solidFill>
              </a:rPr>
              <a:t>Elasticità  </a:t>
            </a:r>
            <a:r>
              <a:rPr lang="it-IT" b="1">
                <a:solidFill>
                  <a:srgbClr val="000099"/>
                </a:solidFill>
                <a:sym typeface="Wingdings" pitchFamily="2" charset="2"/>
              </a:rPr>
              <a:t></a:t>
            </a:r>
            <a:r>
              <a:rPr lang="it-IT" b="1">
                <a:solidFill>
                  <a:srgbClr val="000099"/>
                </a:solidFill>
              </a:rPr>
              <a:t> </a:t>
            </a:r>
            <a:r>
              <a:rPr lang="it-IT" sz="1600" b="1">
                <a:solidFill>
                  <a:srgbClr val="000099"/>
                </a:solidFill>
                <a:sym typeface="Symbol" pitchFamily="18" charset="2"/>
              </a:rPr>
              <a:t></a:t>
            </a:r>
            <a:endParaRPr lang="it-IT" sz="1600" b="1">
              <a:solidFill>
                <a:srgbClr val="000099"/>
              </a:solidFill>
            </a:endParaRPr>
          </a:p>
        </p:txBody>
      </p:sp>
      <p:sp>
        <p:nvSpPr>
          <p:cNvPr id="5" name="Connettore 4">
            <a:extLst>
              <a:ext uri="{FF2B5EF4-FFF2-40B4-BE49-F238E27FC236}">
                <a16:creationId xmlns:a16="http://schemas.microsoft.com/office/drawing/2014/main" id="{B3D013AC-D7AD-4496-9539-4D5C13195317}"/>
              </a:ext>
            </a:extLst>
          </p:cNvPr>
          <p:cNvSpPr/>
          <p:nvPr/>
        </p:nvSpPr>
        <p:spPr>
          <a:xfrm>
            <a:off x="2045572" y="4385442"/>
            <a:ext cx="87660" cy="114300"/>
          </a:xfrm>
          <a:prstGeom prst="flowChartConnector">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A0501F3A-F18D-4035-910E-8132B18FCE36}"/>
              </a:ext>
            </a:extLst>
          </p:cNvPr>
          <p:cNvSpPr txBox="1"/>
          <p:nvPr/>
        </p:nvSpPr>
        <p:spPr>
          <a:xfrm>
            <a:off x="1578005" y="1652734"/>
            <a:ext cx="10166089" cy="646331"/>
          </a:xfrm>
          <a:prstGeom prst="rect">
            <a:avLst/>
          </a:prstGeom>
          <a:noFill/>
        </p:spPr>
        <p:txBody>
          <a:bodyPr wrap="square" rtlCol="0">
            <a:spAutoFit/>
          </a:bodyPr>
          <a:lstStyle/>
          <a:p>
            <a:r>
              <a:rPr lang="it-IT" dirty="0"/>
              <a:t>L’elasticità della domanda al prezzo varia nei diversi punti lungo la curva di domanda perché è </a:t>
            </a:r>
            <a:r>
              <a:rPr lang="it-IT" b="1" dirty="0"/>
              <a:t>il rapporto percentuale </a:t>
            </a:r>
            <a:r>
              <a:rPr lang="it-IT" dirty="0"/>
              <a:t>delle due variabili. </a:t>
            </a:r>
          </a:p>
        </p:txBody>
      </p:sp>
      <p:pic>
        <p:nvPicPr>
          <p:cNvPr id="22" name="Immagine 21">
            <a:extLst>
              <a:ext uri="{FF2B5EF4-FFF2-40B4-BE49-F238E27FC236}">
                <a16:creationId xmlns:a16="http://schemas.microsoft.com/office/drawing/2014/main" id="{4F5FA209-038F-4C8E-AF08-EF2597B67597}"/>
              </a:ext>
            </a:extLst>
          </p:cNvPr>
          <p:cNvPicPr>
            <a:picLocks noChangeAspect="1"/>
          </p:cNvPicPr>
          <p:nvPr/>
        </p:nvPicPr>
        <p:blipFill>
          <a:blip r:embed="rId6"/>
          <a:stretch>
            <a:fillRect/>
          </a:stretch>
        </p:blipFill>
        <p:spPr>
          <a:xfrm>
            <a:off x="7744242" y="2682215"/>
            <a:ext cx="3407756" cy="2048279"/>
          </a:xfrm>
          <a:prstGeom prst="rect">
            <a:avLst/>
          </a:prstGeom>
        </p:spPr>
      </p:pic>
      <p:sp>
        <p:nvSpPr>
          <p:cNvPr id="23" name="CasellaDiTesto 22">
            <a:extLst>
              <a:ext uri="{FF2B5EF4-FFF2-40B4-BE49-F238E27FC236}">
                <a16:creationId xmlns:a16="http://schemas.microsoft.com/office/drawing/2014/main" id="{17E7A749-0588-4C1C-B1F8-D452D2A431A8}"/>
              </a:ext>
            </a:extLst>
          </p:cNvPr>
          <p:cNvSpPr txBox="1"/>
          <p:nvPr/>
        </p:nvSpPr>
        <p:spPr>
          <a:xfrm>
            <a:off x="7744242" y="4884260"/>
            <a:ext cx="3841730" cy="646331"/>
          </a:xfrm>
          <a:prstGeom prst="rect">
            <a:avLst/>
          </a:prstGeom>
          <a:noFill/>
        </p:spPr>
        <p:txBody>
          <a:bodyPr wrap="square" rtlCol="0">
            <a:spAutoFit/>
          </a:bodyPr>
          <a:lstStyle/>
          <a:p>
            <a:r>
              <a:rPr lang="it-IT" dirty="0"/>
              <a:t>La massimizzazione dei ricavi si ottiene nel punto di elasticità unitaria </a:t>
            </a:r>
          </a:p>
        </p:txBody>
      </p:sp>
      <p:pic>
        <p:nvPicPr>
          <p:cNvPr id="6" name="Audio 5">
            <a:hlinkClick r:id="" action="ppaction://media"/>
            <a:extLst>
              <a:ext uri="{FF2B5EF4-FFF2-40B4-BE49-F238E27FC236}">
                <a16:creationId xmlns:a16="http://schemas.microsoft.com/office/drawing/2014/main" id="{BB80B752-10E3-488B-829E-513F97E0F51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91149620"/>
      </p:ext>
    </p:extLst>
  </p:cSld>
  <p:clrMapOvr>
    <a:masterClrMapping/>
  </p:clrMapOvr>
  <mc:AlternateContent xmlns:mc="http://schemas.openxmlformats.org/markup-compatibility/2006" xmlns:p14="http://schemas.microsoft.com/office/powerpoint/2010/main">
    <mc:Choice Requires="p14">
      <p:transition spd="slow" p14:dur="2000" advTm="12779"/>
    </mc:Choice>
    <mc:Fallback xmlns="">
      <p:transition spd="slow" advTm="12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D793A-BFE3-4DEB-BD67-AE33E51D525E}"/>
              </a:ext>
            </a:extLst>
          </p:cNvPr>
          <p:cNvSpPr>
            <a:spLocks noGrp="1"/>
          </p:cNvSpPr>
          <p:nvPr>
            <p:ph type="title"/>
          </p:nvPr>
        </p:nvSpPr>
        <p:spPr>
          <a:xfrm>
            <a:off x="336884" y="365125"/>
            <a:ext cx="11016916" cy="1325563"/>
          </a:xfrm>
          <a:solidFill>
            <a:schemeClr val="bg1">
              <a:lumMod val="85000"/>
            </a:schemeClr>
          </a:solidFill>
          <a:ln>
            <a:solidFill>
              <a:schemeClr val="accent1"/>
            </a:solidFill>
          </a:ln>
        </p:spPr>
        <p:txBody>
          <a:bodyPr>
            <a:normAutofit/>
          </a:bodyPr>
          <a:lstStyle/>
          <a:p>
            <a:r>
              <a:rPr lang="it-IT" dirty="0"/>
              <a:t>Esercizio 2: Elasticità della domanda al prezzo</a:t>
            </a:r>
          </a:p>
        </p:txBody>
      </p:sp>
      <p:sp>
        <p:nvSpPr>
          <p:cNvPr id="3" name="Rettangolo 2">
            <a:extLst>
              <a:ext uri="{FF2B5EF4-FFF2-40B4-BE49-F238E27FC236}">
                <a16:creationId xmlns:a16="http://schemas.microsoft.com/office/drawing/2014/main" id="{7F2B388D-2224-4C43-AB4A-33E9B2D5BC0B}"/>
              </a:ext>
            </a:extLst>
          </p:cNvPr>
          <p:cNvSpPr/>
          <p:nvPr/>
        </p:nvSpPr>
        <p:spPr>
          <a:xfrm>
            <a:off x="336885" y="2372139"/>
            <a:ext cx="11016916" cy="2308324"/>
          </a:xfrm>
          <a:prstGeom prst="rect">
            <a:avLst/>
          </a:prstGeom>
        </p:spPr>
        <p:txBody>
          <a:bodyPr wrap="square">
            <a:spAutoFit/>
          </a:bodyPr>
          <a:lstStyle/>
          <a:p>
            <a:r>
              <a:rPr lang="it-IT" dirty="0"/>
              <a:t>Un’impresa fronteggia la seguente curva di domanda: Q = 100 – 4p. La quantità prodotta e venduta è pari a 20. Si determini:</a:t>
            </a:r>
          </a:p>
          <a:p>
            <a:endParaRPr lang="it-IT" dirty="0"/>
          </a:p>
          <a:p>
            <a:pPr marL="342900" indent="-342900">
              <a:buAutoNum type="alphaLcParenR"/>
            </a:pPr>
            <a:r>
              <a:rPr lang="it-IT" dirty="0"/>
              <a:t>il prezzo e l’elasticità della domanda per Q = 20;</a:t>
            </a:r>
          </a:p>
          <a:p>
            <a:endParaRPr lang="it-IT" dirty="0"/>
          </a:p>
          <a:p>
            <a:r>
              <a:rPr lang="it-IT" dirty="0"/>
              <a:t>b) se l’impresa deve aumentare o abbassare il prezzo al fine di incrementare i ricavi;</a:t>
            </a:r>
          </a:p>
          <a:p>
            <a:endParaRPr lang="it-IT" dirty="0"/>
          </a:p>
          <a:p>
            <a:r>
              <a:rPr lang="it-IT" dirty="0"/>
              <a:t>c) per quale valore del prezzo l’impresa massimizza i ricavi.</a:t>
            </a:r>
          </a:p>
        </p:txBody>
      </p:sp>
      <p:pic>
        <p:nvPicPr>
          <p:cNvPr id="4" name="Audio 3">
            <a:hlinkClick r:id="" action="ppaction://media"/>
            <a:extLst>
              <a:ext uri="{FF2B5EF4-FFF2-40B4-BE49-F238E27FC236}">
                <a16:creationId xmlns:a16="http://schemas.microsoft.com/office/drawing/2014/main" id="{BE76D608-A421-4DD7-918A-1071B624950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19519239"/>
      </p:ext>
    </p:extLst>
  </p:cSld>
  <p:clrMapOvr>
    <a:masterClrMapping/>
  </p:clrMapOvr>
  <mc:AlternateContent xmlns:mc="http://schemas.openxmlformats.org/markup-compatibility/2006" xmlns:p14="http://schemas.microsoft.com/office/powerpoint/2010/main">
    <mc:Choice Requires="p14">
      <p:transition spd="slow" p14:dur="2000" advTm="46950"/>
    </mc:Choice>
    <mc:Fallback xmlns="">
      <p:transition spd="slow" advTm="46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D793A-BFE3-4DEB-BD67-AE33E51D525E}"/>
              </a:ext>
            </a:extLst>
          </p:cNvPr>
          <p:cNvSpPr>
            <a:spLocks noGrp="1"/>
          </p:cNvSpPr>
          <p:nvPr>
            <p:ph type="title"/>
          </p:nvPr>
        </p:nvSpPr>
        <p:spPr>
          <a:xfrm>
            <a:off x="336884" y="365125"/>
            <a:ext cx="11016916" cy="1325563"/>
          </a:xfrm>
          <a:solidFill>
            <a:schemeClr val="bg1">
              <a:lumMod val="85000"/>
            </a:schemeClr>
          </a:solidFill>
          <a:ln>
            <a:solidFill>
              <a:schemeClr val="accent1"/>
            </a:solidFill>
          </a:ln>
        </p:spPr>
        <p:txBody>
          <a:bodyPr>
            <a:normAutofit/>
          </a:bodyPr>
          <a:lstStyle/>
          <a:p>
            <a:r>
              <a:rPr lang="it-IT" dirty="0"/>
              <a:t>Esercizio 2_Soluzione </a:t>
            </a:r>
          </a:p>
        </p:txBody>
      </p:sp>
      <p:graphicFrame>
        <p:nvGraphicFramePr>
          <p:cNvPr id="4" name="Oggetto 3">
            <a:extLst>
              <a:ext uri="{FF2B5EF4-FFF2-40B4-BE49-F238E27FC236}">
                <a16:creationId xmlns:a16="http://schemas.microsoft.com/office/drawing/2014/main" id="{21D59994-93B8-4A66-8DB2-6EDC5BDC304A}"/>
              </a:ext>
            </a:extLst>
          </p:cNvPr>
          <p:cNvGraphicFramePr>
            <a:graphicFrameLocks noChangeAspect="1"/>
          </p:cNvGraphicFramePr>
          <p:nvPr>
            <p:extLst>
              <p:ext uri="{D42A27DB-BD31-4B8C-83A1-F6EECF244321}">
                <p14:modId xmlns:p14="http://schemas.microsoft.com/office/powerpoint/2010/main" val="3180821068"/>
              </p:ext>
            </p:extLst>
          </p:nvPr>
        </p:nvGraphicFramePr>
        <p:xfrm>
          <a:off x="495910" y="2120348"/>
          <a:ext cx="9642564" cy="3233530"/>
        </p:xfrm>
        <a:graphic>
          <a:graphicData uri="http://schemas.openxmlformats.org/presentationml/2006/ole">
            <mc:AlternateContent xmlns:mc="http://schemas.openxmlformats.org/markup-compatibility/2006">
              <mc:Choice xmlns:v="urn:schemas-microsoft-com:vml" Requires="v">
                <p:oleObj name="Documento" r:id="rId4" imgW="5397500" imgH="1866900" progId="Word.Document.12">
                  <p:embed/>
                </p:oleObj>
              </mc:Choice>
              <mc:Fallback>
                <p:oleObj name="Documento" r:id="rId4" imgW="5397500" imgH="1866900" progId="Word.Document.12">
                  <p:embed/>
                  <p:pic>
                    <p:nvPicPr>
                      <p:cNvPr id="5" name="Oggetto 4"/>
                      <p:cNvPicPr/>
                      <p:nvPr/>
                    </p:nvPicPr>
                    <p:blipFill>
                      <a:blip r:embed="rId5"/>
                      <a:stretch>
                        <a:fillRect/>
                      </a:stretch>
                    </p:blipFill>
                    <p:spPr>
                      <a:xfrm>
                        <a:off x="495910" y="2120348"/>
                        <a:ext cx="9642564" cy="3233530"/>
                      </a:xfrm>
                      <a:prstGeom prst="rect">
                        <a:avLst/>
                      </a:prstGeom>
                    </p:spPr>
                  </p:pic>
                </p:oleObj>
              </mc:Fallback>
            </mc:AlternateContent>
          </a:graphicData>
        </a:graphic>
      </p:graphicFrame>
      <p:pic>
        <p:nvPicPr>
          <p:cNvPr id="5" name="Audio 4">
            <a:hlinkClick r:id="" action="ppaction://media"/>
            <a:extLst>
              <a:ext uri="{FF2B5EF4-FFF2-40B4-BE49-F238E27FC236}">
                <a16:creationId xmlns:a16="http://schemas.microsoft.com/office/drawing/2014/main" id="{CFE42F0C-7B29-4A1A-A9FB-30F9E14A590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85318193"/>
      </p:ext>
    </p:extLst>
  </p:cSld>
  <p:clrMapOvr>
    <a:masterClrMapping/>
  </p:clrMapOvr>
  <mc:AlternateContent xmlns:mc="http://schemas.openxmlformats.org/markup-compatibility/2006" xmlns:p14="http://schemas.microsoft.com/office/powerpoint/2010/main">
    <mc:Choice Requires="p14">
      <p:transition spd="slow" p14:dur="2000" advTm="93915"/>
    </mc:Choice>
    <mc:Fallback xmlns="">
      <p:transition spd="slow" advTm="93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D793A-BFE3-4DEB-BD67-AE33E51D525E}"/>
              </a:ext>
            </a:extLst>
          </p:cNvPr>
          <p:cNvSpPr>
            <a:spLocks noGrp="1"/>
          </p:cNvSpPr>
          <p:nvPr>
            <p:ph type="title"/>
          </p:nvPr>
        </p:nvSpPr>
        <p:spPr>
          <a:xfrm>
            <a:off x="336884" y="365125"/>
            <a:ext cx="11016916" cy="1325563"/>
          </a:xfrm>
          <a:solidFill>
            <a:schemeClr val="bg1">
              <a:lumMod val="85000"/>
            </a:schemeClr>
          </a:solidFill>
          <a:ln>
            <a:solidFill>
              <a:schemeClr val="accent1"/>
            </a:solidFill>
          </a:ln>
        </p:spPr>
        <p:txBody>
          <a:bodyPr>
            <a:normAutofit/>
          </a:bodyPr>
          <a:lstStyle/>
          <a:p>
            <a:r>
              <a:rPr lang="it-IT" dirty="0"/>
              <a:t>Esercizio3:  l’Elasticità della domanda al prezzo</a:t>
            </a:r>
          </a:p>
        </p:txBody>
      </p:sp>
      <p:sp>
        <p:nvSpPr>
          <p:cNvPr id="7" name="Rettangolo 6">
            <a:extLst>
              <a:ext uri="{FF2B5EF4-FFF2-40B4-BE49-F238E27FC236}">
                <a16:creationId xmlns:a16="http://schemas.microsoft.com/office/drawing/2014/main" id="{8CBD44FB-654A-4113-8062-846D8F9A8F46}"/>
              </a:ext>
            </a:extLst>
          </p:cNvPr>
          <p:cNvSpPr/>
          <p:nvPr/>
        </p:nvSpPr>
        <p:spPr>
          <a:xfrm>
            <a:off x="440036" y="1861866"/>
            <a:ext cx="10723834" cy="3970318"/>
          </a:xfrm>
          <a:prstGeom prst="rect">
            <a:avLst/>
          </a:prstGeom>
        </p:spPr>
        <p:txBody>
          <a:bodyPr wrap="square">
            <a:spAutoFit/>
          </a:bodyPr>
          <a:lstStyle/>
          <a:p>
            <a:r>
              <a:rPr lang="it-IT" b="1" dirty="0"/>
              <a:t>Domanda </a:t>
            </a:r>
          </a:p>
          <a:p>
            <a:r>
              <a:rPr lang="it-IT" dirty="0"/>
              <a:t>Nel mercato di un bene X si supponga di osservare, in due diversi periodi, le seguenti coppie di prezzi e quantità</a:t>
            </a:r>
          </a:p>
          <a:p>
            <a:endParaRPr lang="it-IT" dirty="0"/>
          </a:p>
          <a:p>
            <a:endParaRPr lang="it-IT" dirty="0"/>
          </a:p>
          <a:p>
            <a:endParaRPr lang="it-IT" dirty="0"/>
          </a:p>
          <a:p>
            <a:endParaRPr lang="it-IT" dirty="0"/>
          </a:p>
          <a:p>
            <a:endParaRPr lang="it-IT" dirty="0"/>
          </a:p>
          <a:p>
            <a:endParaRPr lang="it-IT" dirty="0"/>
          </a:p>
          <a:p>
            <a:endParaRPr lang="it-IT" dirty="0"/>
          </a:p>
          <a:p>
            <a:pPr marL="342900" indent="-342900">
              <a:buAutoNum type="alphaLcParenR"/>
            </a:pPr>
            <a:r>
              <a:rPr lang="it-IT" dirty="0"/>
              <a:t>Nell’ipotesi che nel periodo di osservazione le altre condizioni di mercato siano rimaste invariate, calcolate il valore dell’elasticità della domanda al prezzo del bene x tra il punto A e il punto B;</a:t>
            </a:r>
          </a:p>
          <a:p>
            <a:pPr marL="342900" indent="-342900">
              <a:buAutoNum type="alphaLcParenR"/>
            </a:pPr>
            <a:endParaRPr lang="it-IT" dirty="0"/>
          </a:p>
          <a:p>
            <a:r>
              <a:rPr lang="it-IT" dirty="0"/>
              <a:t>b)	Discutete le implicazioni che da tale valore possono trarsi per le politiche di prezzo dell’impresa. </a:t>
            </a:r>
          </a:p>
          <a:p>
            <a:endParaRPr lang="it-IT" dirty="0"/>
          </a:p>
        </p:txBody>
      </p:sp>
      <p:graphicFrame>
        <p:nvGraphicFramePr>
          <p:cNvPr id="9" name="Tabella 8">
            <a:extLst>
              <a:ext uri="{FF2B5EF4-FFF2-40B4-BE49-F238E27FC236}">
                <a16:creationId xmlns:a16="http://schemas.microsoft.com/office/drawing/2014/main" id="{1B6FC982-AB44-4ADD-8475-0F587A1F7D96}"/>
              </a:ext>
            </a:extLst>
          </p:cNvPr>
          <p:cNvGraphicFramePr>
            <a:graphicFrameLocks noGrp="1"/>
          </p:cNvGraphicFramePr>
          <p:nvPr/>
        </p:nvGraphicFramePr>
        <p:xfrm>
          <a:off x="2866031" y="2695600"/>
          <a:ext cx="4640238" cy="1197591"/>
        </p:xfrm>
        <a:graphic>
          <a:graphicData uri="http://schemas.openxmlformats.org/drawingml/2006/table">
            <a:tbl>
              <a:tblPr firstRow="1" firstCol="1" bandRow="1" bandCol="1">
                <a:tableStyleId>{5940675A-B579-460E-94D1-54222C63F5DA}</a:tableStyleId>
              </a:tblPr>
              <a:tblGrid>
                <a:gridCol w="1555524">
                  <a:extLst>
                    <a:ext uri="{9D8B030D-6E8A-4147-A177-3AD203B41FA5}">
                      <a16:colId xmlns:a16="http://schemas.microsoft.com/office/drawing/2014/main" val="2592953241"/>
                    </a:ext>
                  </a:extLst>
                </a:gridCol>
                <a:gridCol w="1537968">
                  <a:extLst>
                    <a:ext uri="{9D8B030D-6E8A-4147-A177-3AD203B41FA5}">
                      <a16:colId xmlns:a16="http://schemas.microsoft.com/office/drawing/2014/main" val="1808058182"/>
                    </a:ext>
                  </a:extLst>
                </a:gridCol>
                <a:gridCol w="1546746">
                  <a:extLst>
                    <a:ext uri="{9D8B030D-6E8A-4147-A177-3AD203B41FA5}">
                      <a16:colId xmlns:a16="http://schemas.microsoft.com/office/drawing/2014/main" val="24069595"/>
                    </a:ext>
                  </a:extLst>
                </a:gridCol>
              </a:tblGrid>
              <a:tr h="399197">
                <a:tc>
                  <a:txBody>
                    <a:bodyPr/>
                    <a:lstStyle/>
                    <a:p>
                      <a:pPr algn="ctr">
                        <a:spcAft>
                          <a:spcPts val="0"/>
                        </a:spcAft>
                      </a:pPr>
                      <a:r>
                        <a:rPr lang="it-IT" sz="1800" dirty="0">
                          <a:effectLst/>
                        </a:rPr>
                        <a:t>Punto</a:t>
                      </a:r>
                      <a:endParaRPr lang="it-IT" sz="1600" dirty="0">
                        <a:effectLst/>
                        <a:latin typeface="Garamond" panose="02020404030301010803"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spcAft>
                          <a:spcPts val="0"/>
                        </a:spcAft>
                      </a:pPr>
                      <a:r>
                        <a:rPr lang="it-IT" sz="1800" dirty="0" err="1">
                          <a:effectLst/>
                        </a:rPr>
                        <a:t>P</a:t>
                      </a:r>
                      <a:r>
                        <a:rPr lang="it-IT" sz="1800" baseline="-25000" dirty="0" err="1">
                          <a:effectLst/>
                        </a:rPr>
                        <a:t>x</a:t>
                      </a:r>
                      <a:r>
                        <a:rPr lang="it-IT" sz="1800" dirty="0">
                          <a:effectLst/>
                        </a:rPr>
                        <a:t> (€)</a:t>
                      </a:r>
                      <a:endParaRPr lang="it-IT" sz="1600" dirty="0">
                        <a:effectLst/>
                        <a:latin typeface="Garamond" panose="02020404030301010803"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spcAft>
                          <a:spcPts val="0"/>
                        </a:spcAft>
                      </a:pPr>
                      <a:r>
                        <a:rPr lang="it-IT" sz="1800">
                          <a:effectLst/>
                        </a:rPr>
                        <a:t>Q</a:t>
                      </a:r>
                      <a:r>
                        <a:rPr lang="it-IT" sz="1800" baseline="-25000">
                          <a:effectLst/>
                        </a:rPr>
                        <a:t>x</a:t>
                      </a:r>
                      <a:endParaRPr lang="it-IT" sz="1600">
                        <a:effectLst/>
                        <a:latin typeface="Garamond" panose="02020404030301010803" pitchFamily="18"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3753949552"/>
                  </a:ext>
                </a:extLst>
              </a:tr>
              <a:tr h="399197">
                <a:tc>
                  <a:txBody>
                    <a:bodyPr/>
                    <a:lstStyle/>
                    <a:p>
                      <a:pPr algn="ctr">
                        <a:spcAft>
                          <a:spcPts val="0"/>
                        </a:spcAft>
                      </a:pPr>
                      <a:r>
                        <a:rPr lang="it-IT" sz="1800">
                          <a:effectLst/>
                        </a:rPr>
                        <a:t>A</a:t>
                      </a:r>
                      <a:endParaRPr lang="it-IT" sz="1600">
                        <a:effectLst/>
                        <a:latin typeface="Garamond" panose="02020404030301010803"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spcAft>
                          <a:spcPts val="0"/>
                        </a:spcAft>
                      </a:pPr>
                      <a:r>
                        <a:rPr lang="it-IT" sz="1800" dirty="0">
                          <a:effectLst/>
                        </a:rPr>
                        <a:t>6,10</a:t>
                      </a:r>
                      <a:endParaRPr lang="it-IT" sz="1600" dirty="0">
                        <a:effectLst/>
                        <a:latin typeface="Garamond" panose="02020404030301010803"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spcAft>
                          <a:spcPts val="0"/>
                        </a:spcAft>
                      </a:pPr>
                      <a:r>
                        <a:rPr lang="it-IT" sz="1800" dirty="0">
                          <a:effectLst/>
                        </a:rPr>
                        <a:t>32180</a:t>
                      </a:r>
                      <a:endParaRPr lang="it-IT" sz="1600" dirty="0">
                        <a:effectLst/>
                        <a:latin typeface="Garamond" panose="02020404030301010803" pitchFamily="18"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1499476270"/>
                  </a:ext>
                </a:extLst>
              </a:tr>
              <a:tr h="399197">
                <a:tc>
                  <a:txBody>
                    <a:bodyPr/>
                    <a:lstStyle/>
                    <a:p>
                      <a:pPr algn="ctr">
                        <a:spcAft>
                          <a:spcPts val="0"/>
                        </a:spcAft>
                      </a:pPr>
                      <a:r>
                        <a:rPr lang="it-IT" sz="1800">
                          <a:effectLst/>
                        </a:rPr>
                        <a:t>B</a:t>
                      </a:r>
                      <a:endParaRPr lang="it-IT" sz="1600">
                        <a:effectLst/>
                        <a:latin typeface="Garamond" panose="02020404030301010803"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spcAft>
                          <a:spcPts val="0"/>
                        </a:spcAft>
                      </a:pPr>
                      <a:r>
                        <a:rPr lang="it-IT" sz="1800" dirty="0">
                          <a:effectLst/>
                        </a:rPr>
                        <a:t>5,70</a:t>
                      </a:r>
                      <a:endParaRPr lang="it-IT" sz="1600" dirty="0">
                        <a:effectLst/>
                        <a:latin typeface="Garamond" panose="02020404030301010803"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spcAft>
                          <a:spcPts val="0"/>
                        </a:spcAft>
                      </a:pPr>
                      <a:r>
                        <a:rPr lang="it-IT" sz="1800" dirty="0">
                          <a:effectLst/>
                        </a:rPr>
                        <a:t>41230</a:t>
                      </a:r>
                      <a:endParaRPr lang="it-IT" sz="1600" dirty="0">
                        <a:effectLst/>
                        <a:latin typeface="Garamond" panose="02020404030301010803" pitchFamily="18"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658370482"/>
                  </a:ext>
                </a:extLst>
              </a:tr>
            </a:tbl>
          </a:graphicData>
        </a:graphic>
      </p:graphicFrame>
      <p:pic>
        <p:nvPicPr>
          <p:cNvPr id="3" name="Audio 2">
            <a:hlinkClick r:id="" action="ppaction://media"/>
            <a:extLst>
              <a:ext uri="{FF2B5EF4-FFF2-40B4-BE49-F238E27FC236}">
                <a16:creationId xmlns:a16="http://schemas.microsoft.com/office/drawing/2014/main" id="{EA319795-B06B-4335-92DB-2D3EA0CF69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05997659"/>
      </p:ext>
    </p:extLst>
  </p:cSld>
  <p:clrMapOvr>
    <a:masterClrMapping/>
  </p:clrMapOvr>
  <mc:AlternateContent xmlns:mc="http://schemas.openxmlformats.org/markup-compatibility/2006" xmlns:p14="http://schemas.microsoft.com/office/powerpoint/2010/main">
    <mc:Choice Requires="p14">
      <p:transition spd="slow" p14:dur="2000" advTm="78894"/>
    </mc:Choice>
    <mc:Fallback xmlns="">
      <p:transition spd="slow" advTm="78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1315</Words>
  <Application>Microsoft Office PowerPoint</Application>
  <PresentationFormat>Widescreen</PresentationFormat>
  <Paragraphs>172</Paragraphs>
  <Slides>17</Slides>
  <Notes>1</Notes>
  <HiddenSlides>0</HiddenSlides>
  <MMClips>17</MMClips>
  <ScaleCrop>false</ScaleCrop>
  <HeadingPairs>
    <vt:vector size="8" baseType="variant">
      <vt:variant>
        <vt:lpstr>Caratteri utilizzati</vt:lpstr>
      </vt:variant>
      <vt:variant>
        <vt:i4>6</vt:i4>
      </vt:variant>
      <vt:variant>
        <vt:lpstr>Tema</vt:lpstr>
      </vt:variant>
      <vt:variant>
        <vt:i4>1</vt:i4>
      </vt:variant>
      <vt:variant>
        <vt:lpstr>Server OLE incorporati</vt:lpstr>
      </vt:variant>
      <vt:variant>
        <vt:i4>3</vt:i4>
      </vt:variant>
      <vt:variant>
        <vt:lpstr>Titoli diapositive</vt:lpstr>
      </vt:variant>
      <vt:variant>
        <vt:i4>17</vt:i4>
      </vt:variant>
    </vt:vector>
  </HeadingPairs>
  <TitlesOfParts>
    <vt:vector size="27" baseType="lpstr">
      <vt:lpstr>Arial</vt:lpstr>
      <vt:lpstr>Calibri</vt:lpstr>
      <vt:lpstr>Calibri Light</vt:lpstr>
      <vt:lpstr>Garamond</vt:lpstr>
      <vt:lpstr>Symbol</vt:lpstr>
      <vt:lpstr>Wingdings</vt:lpstr>
      <vt:lpstr>Tema di Office</vt:lpstr>
      <vt:lpstr>Equation</vt:lpstr>
      <vt:lpstr>Documento</vt:lpstr>
      <vt:lpstr>Equazione</vt:lpstr>
      <vt:lpstr>Presentazione standard di PowerPoint</vt:lpstr>
      <vt:lpstr>Riepilogo della Teoria: L’elasticità della Domanda</vt:lpstr>
      <vt:lpstr>Esercizio1:  l’Elasticità della domanda al prezzo</vt:lpstr>
      <vt:lpstr>Esercizio 1:  l’Elasticità della domanda al prezzo Soluzione</vt:lpstr>
      <vt:lpstr>Riepilogo della Teoria: L’elasticità della Domanda al prezzo </vt:lpstr>
      <vt:lpstr>Riepilogo della Teoria: L’elasticità della Domanda al prezzo </vt:lpstr>
      <vt:lpstr>Esercizio 2: Elasticità della domanda al prezzo</vt:lpstr>
      <vt:lpstr>Esercizio 2_Soluzione </vt:lpstr>
      <vt:lpstr>Esercizio3:  l’Elasticità della domanda al prezzo</vt:lpstr>
      <vt:lpstr>Esercizio 2:  l’Elasticità della domanda al prezzo Soluzione </vt:lpstr>
      <vt:lpstr>Riepilogo della Teoria: L’elasticità della Domanda</vt:lpstr>
      <vt:lpstr>Riepilogo della Teoria: L’elasticità della Domanda</vt:lpstr>
      <vt:lpstr>Riepilogo della Teoria: L’elasticità della Domanda</vt:lpstr>
      <vt:lpstr>Esercizio3 : l’Elasticità Incrociata</vt:lpstr>
      <vt:lpstr>Esercizio3: l’Elasticità Incrociata Soluzione</vt:lpstr>
      <vt:lpstr>Esercizio 4 </vt:lpstr>
      <vt:lpstr>Esercizio 4 Soluzione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Sara Bolognini</dc:creator>
  <cp:lastModifiedBy>Valentina Giannini</cp:lastModifiedBy>
  <cp:revision>7</cp:revision>
  <dcterms:created xsi:type="dcterms:W3CDTF">2020-04-15T15:14:35Z</dcterms:created>
  <dcterms:modified xsi:type="dcterms:W3CDTF">2021-05-06T08:09:45Z</dcterms:modified>
</cp:coreProperties>
</file>